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8.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9.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0.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7.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8.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32"/>
  </p:notesMasterIdLst>
  <p:sldIdLst>
    <p:sldId id="256" r:id="rId2"/>
    <p:sldId id="258" r:id="rId3"/>
    <p:sldId id="309" r:id="rId4"/>
    <p:sldId id="257" r:id="rId5"/>
    <p:sldId id="295" r:id="rId6"/>
    <p:sldId id="259" r:id="rId7"/>
    <p:sldId id="261" r:id="rId8"/>
    <p:sldId id="296" r:id="rId9"/>
    <p:sldId id="297" r:id="rId10"/>
    <p:sldId id="265" r:id="rId11"/>
    <p:sldId id="299" r:id="rId12"/>
    <p:sldId id="260" r:id="rId13"/>
    <p:sldId id="300" r:id="rId14"/>
    <p:sldId id="301" r:id="rId15"/>
    <p:sldId id="302" r:id="rId16"/>
    <p:sldId id="277" r:id="rId17"/>
    <p:sldId id="305" r:id="rId18"/>
    <p:sldId id="307" r:id="rId19"/>
    <p:sldId id="263" r:id="rId20"/>
    <p:sldId id="268" r:id="rId21"/>
    <p:sldId id="266" r:id="rId22"/>
    <p:sldId id="264" r:id="rId23"/>
    <p:sldId id="304" r:id="rId24"/>
    <p:sldId id="279" r:id="rId25"/>
    <p:sldId id="308" r:id="rId26"/>
    <p:sldId id="276" r:id="rId27"/>
    <p:sldId id="267" r:id="rId28"/>
    <p:sldId id="262" r:id="rId29"/>
    <p:sldId id="278" r:id="rId30"/>
    <p:sldId id="294" r:id="rId31"/>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Californian FB" panose="0207040306080B030204" pitchFamily="18" charset="0"/>
      <p:regular r:id="rId37"/>
      <p:bold r:id="rId38"/>
      <p:italic r:id="rId39"/>
    </p:embeddedFont>
    <p:embeddedFont>
      <p:font typeface="Montserrat" panose="020B0604020202020204" charset="0"/>
      <p:regular r:id="rId40"/>
      <p:bold r:id="rId41"/>
      <p:italic r:id="rId42"/>
      <p:boldItalic r:id="rId43"/>
    </p:embeddedFont>
    <p:embeddedFont>
      <p:font typeface="Sitka Subheading" panose="02000505000000020004" pitchFamily="2" charset="0"/>
      <p:regular r:id="rId44"/>
      <p:bold r:id="rId45"/>
      <p:italic r:id="rId46"/>
      <p:boldItalic r:id="rId47"/>
    </p:embeddedFont>
    <p:embeddedFont>
      <p:font typeface="Titillium" panose="00000500000000000000" pitchFamily="50" charset="0"/>
      <p:regular r:id="rId48"/>
      <p:bold r:id="rId49"/>
      <p:italic r:id="rId50"/>
      <p:boldItalic r:id="rId51"/>
    </p:embeddedFont>
    <p:embeddedFont>
      <p:font typeface="Titillium Bd" panose="00000800000000000000" pitchFamily="50" charset="0"/>
      <p:bold r:id="rId52"/>
      <p:boldItalic r:id="rId53"/>
    </p:embeddedFont>
    <p:embeddedFont>
      <p:font typeface="Titillium Web" panose="020B060402020202020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89" userDrawn="1">
          <p15:clr>
            <a:srgbClr val="A4A3A4"/>
          </p15:clr>
        </p15:guide>
        <p15:guide id="2" pos="2880" userDrawn="1">
          <p15:clr>
            <a:srgbClr val="A4A3A4"/>
          </p15:clr>
        </p15:guide>
        <p15:guide id="3" orient="horz" pos="302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F3A0FE-C81A-4185-9B42-9F0EA03E3083}">
  <a:tblStyle styleId="{1DF3A0FE-C81A-4185-9B42-9F0EA03E308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A680623-BC5C-48C1-9E87-76BE157D58CE}"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08" d="100"/>
          <a:sy n="108" d="100"/>
        </p:scale>
        <p:origin x="730" y="77"/>
      </p:cViewPr>
      <p:guideLst>
        <p:guide orient="horz" pos="1189"/>
        <p:guide pos="2880"/>
        <p:guide orient="horz" pos="302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font" Target="fonts/font2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font" Target="fonts/font24.fntdata"/><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font" Target="fonts/font2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font" Target="fonts/font20.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oleObject" Target="file:///D:\IVY\SQL\case%20study%20and%20projects\Zomato.csv"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oleObject" Target="file:///D:\IVY\SQL\case%20study%20and%20projects\Zomato.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[Zomato.csv]Sheet2!PivotTable1</c:name>
    <c:fmtId val="-1"/>
  </c:pivotSource>
  <c:chart>
    <c:autoTitleDeleted val="1"/>
    <c:pivotFmts>
      <c:pivotFmt>
        <c:idx val="0"/>
        <c:spPr>
          <a:gradFill flip="none" rotWithShape="1">
            <a:gsLst>
              <a:gs pos="100000">
                <a:schemeClr val="accent1">
                  <a:alpha val="0"/>
                </a:schemeClr>
              </a:gs>
              <a:gs pos="50000">
                <a:schemeClr val="accent1"/>
              </a:gs>
            </a:gsLst>
            <a:lin ang="5400000" scaled="0"/>
          </a:gradFill>
          <a:ln>
            <a:noFill/>
          </a:ln>
          <a:effectLst/>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flip="none" rotWithShape="1">
            <a:gsLst>
              <a:gs pos="100000">
                <a:schemeClr val="accent2">
                  <a:alpha val="0"/>
                </a:schemeClr>
              </a:gs>
              <a:gs pos="50000">
                <a:schemeClr val="accent2"/>
              </a:gs>
            </a:gsLst>
            <a:lin ang="5400000" scaled="0"/>
          </a:gradFill>
          <a:ln>
            <a:noFill/>
          </a:ln>
          <a:effectLst/>
          <a:sp3d/>
        </c:spPr>
        <c:dLbl>
          <c:idx val="0"/>
          <c:layout>
            <c:manualLayout>
              <c:x val="4.4444444444444342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flip="none" rotWithShape="1">
            <a:gsLst>
              <a:gs pos="100000">
                <a:schemeClr val="accent1">
                  <a:alpha val="0"/>
                </a:schemeClr>
              </a:gs>
              <a:gs pos="50000">
                <a:schemeClr val="accent1"/>
              </a:gs>
            </a:gsLst>
            <a:lin ang="5400000" scaled="0"/>
          </a:gradFill>
          <a:ln>
            <a:noFill/>
          </a:ln>
          <a:effectLst/>
          <a:sp3d/>
        </c:spPr>
        <c:dLbl>
          <c:idx val="0"/>
          <c:layout>
            <c:manualLayout>
              <c:x val="2.2222222222222223E-2"/>
              <c:y val="-5.555555555555555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gradFill flip="none" rotWithShape="1">
            <a:gsLst>
              <a:gs pos="100000">
                <a:schemeClr val="accent1">
                  <a:alpha val="0"/>
                </a:schemeClr>
              </a:gs>
              <a:gs pos="50000">
                <a:schemeClr val="accent1"/>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gradFill flip="none" rotWithShape="1">
            <a:gsLst>
              <a:gs pos="100000">
                <a:schemeClr val="accent1">
                  <a:alpha val="0"/>
                </a:schemeClr>
              </a:gs>
              <a:gs pos="50000">
                <a:schemeClr val="accent1"/>
              </a:gs>
            </a:gsLst>
            <a:lin ang="5400000" scaled="0"/>
          </a:gradFill>
          <a:ln>
            <a:noFill/>
          </a:ln>
          <a:effectLst/>
          <a:sp3d/>
        </c:spPr>
        <c:dLbl>
          <c:idx val="0"/>
          <c:layout>
            <c:manualLayout>
              <c:x val="2.2222222222222223E-2"/>
              <c:y val="-5.555555555555555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gradFill flip="none" rotWithShape="1">
            <a:gsLst>
              <a:gs pos="100000">
                <a:schemeClr val="accent1">
                  <a:alpha val="0"/>
                </a:schemeClr>
              </a:gs>
              <a:gs pos="50000">
                <a:schemeClr val="accent1"/>
              </a:gs>
            </a:gsLst>
            <a:lin ang="5400000" scaled="0"/>
          </a:gradFill>
          <a:ln>
            <a:noFill/>
          </a:ln>
          <a:effectLst/>
          <a:sp3d/>
        </c:spPr>
        <c:dLbl>
          <c:idx val="0"/>
          <c:layout>
            <c:manualLayout>
              <c:x val="4.4444444444444342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gradFill flip="none" rotWithShape="1">
            <a:gsLst>
              <a:gs pos="100000">
                <a:schemeClr val="accent1">
                  <a:alpha val="0"/>
                </a:schemeClr>
              </a:gs>
              <a:gs pos="50000">
                <a:schemeClr val="accent1"/>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gradFill flip="none" rotWithShape="1">
            <a:gsLst>
              <a:gs pos="100000">
                <a:schemeClr val="accent1">
                  <a:alpha val="0"/>
                </a:schemeClr>
              </a:gs>
              <a:gs pos="50000">
                <a:schemeClr val="accent1"/>
              </a:gs>
            </a:gsLst>
            <a:lin ang="5400000" scaled="0"/>
          </a:gradFill>
          <a:ln>
            <a:noFill/>
          </a:ln>
          <a:effectLst/>
          <a:sp3d/>
        </c:spPr>
        <c:dLbl>
          <c:idx val="0"/>
          <c:layout>
            <c:manualLayout>
              <c:x val="2.2222222222222223E-2"/>
              <c:y val="-5.555555555555555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gradFill flip="none" rotWithShape="1">
            <a:gsLst>
              <a:gs pos="100000">
                <a:schemeClr val="accent1">
                  <a:alpha val="0"/>
                </a:schemeClr>
              </a:gs>
              <a:gs pos="50000">
                <a:schemeClr val="accent1"/>
              </a:gs>
            </a:gsLst>
            <a:lin ang="5400000" scaled="0"/>
          </a:gradFill>
          <a:ln>
            <a:noFill/>
          </a:ln>
          <a:effectLst/>
          <a:sp3d/>
        </c:spPr>
        <c:dLbl>
          <c:idx val="0"/>
          <c:layout>
            <c:manualLayout>
              <c:x val="4.4444444444444342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gradFill flip="none" rotWithShape="1">
            <a:gsLst>
              <a:gs pos="100000">
                <a:schemeClr val="accent1">
                  <a:alpha val="0"/>
                </a:schemeClr>
              </a:gs>
              <a:gs pos="50000">
                <a:schemeClr val="accent1"/>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0"/>
        <c:spPr>
          <a:gradFill flip="none" rotWithShape="1">
            <a:gsLst>
              <a:gs pos="100000">
                <a:schemeClr val="accent1">
                  <a:alpha val="0"/>
                </a:schemeClr>
              </a:gs>
              <a:gs pos="50000">
                <a:schemeClr val="accent1"/>
              </a:gs>
            </a:gsLst>
            <a:lin ang="5400000" scaled="0"/>
          </a:gradFill>
          <a:ln>
            <a:noFill/>
          </a:ln>
          <a:effectLst/>
          <a:sp3d/>
        </c:spPr>
        <c:dLbl>
          <c:idx val="0"/>
          <c:layout>
            <c:manualLayout>
              <c:x val="2.2222222222222223E-2"/>
              <c:y val="-5.555555555555555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1"/>
        <c:spPr>
          <a:gradFill flip="none" rotWithShape="1">
            <a:gsLst>
              <a:gs pos="100000">
                <a:schemeClr val="accent1">
                  <a:alpha val="0"/>
                </a:schemeClr>
              </a:gs>
              <a:gs pos="50000">
                <a:schemeClr val="accent1"/>
              </a:gs>
            </a:gsLst>
            <a:lin ang="5400000" scaled="0"/>
          </a:gradFill>
          <a:ln>
            <a:noFill/>
          </a:ln>
          <a:effectLst/>
          <a:sp3d/>
        </c:spPr>
        <c:dLbl>
          <c:idx val="0"/>
          <c:layout>
            <c:manualLayout>
              <c:x val="4.4444444444444342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2"/>
        <c:spPr>
          <a:gradFill flip="none" rotWithShape="1">
            <a:gsLst>
              <a:gs pos="100000">
                <a:schemeClr val="accent1">
                  <a:alpha val="0"/>
                </a:schemeClr>
              </a:gs>
              <a:gs pos="50000">
                <a:schemeClr val="accent1"/>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3"/>
        <c:spPr>
          <a:gradFill flip="none" rotWithShape="1">
            <a:gsLst>
              <a:gs pos="100000">
                <a:schemeClr val="accent1">
                  <a:alpha val="0"/>
                </a:schemeClr>
              </a:gs>
              <a:gs pos="50000">
                <a:schemeClr val="accent1"/>
              </a:gs>
            </a:gsLst>
            <a:lin ang="5400000" scaled="0"/>
          </a:gradFill>
          <a:ln>
            <a:noFill/>
          </a:ln>
          <a:effectLst/>
          <a:sp3d/>
        </c:spPr>
        <c:dLbl>
          <c:idx val="0"/>
          <c:layout>
            <c:manualLayout>
              <c:x val="2.2222222222222223E-2"/>
              <c:y val="-5.555555555555555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4"/>
        <c:spPr>
          <a:gradFill flip="none" rotWithShape="1">
            <a:gsLst>
              <a:gs pos="100000">
                <a:schemeClr val="accent1">
                  <a:alpha val="0"/>
                </a:schemeClr>
              </a:gs>
              <a:gs pos="50000">
                <a:schemeClr val="accent1"/>
              </a:gs>
            </a:gsLst>
            <a:lin ang="5400000" scaled="0"/>
          </a:gradFill>
          <a:ln>
            <a:noFill/>
          </a:ln>
          <a:effectLst/>
          <a:sp3d/>
        </c:spPr>
        <c:dLbl>
          <c:idx val="0"/>
          <c:layout>
            <c:manualLayout>
              <c:x val="4.4444444444444342E-2"/>
              <c:y val="-6.0185185185185182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1"/>
        <c:ser>
          <c:idx val="0"/>
          <c:order val="0"/>
          <c:tx>
            <c:strRef>
              <c:f>Sheet2!$B$3</c:f>
              <c:strCache>
                <c:ptCount val="1"/>
                <c:pt idx="0">
                  <c:v>Total</c:v>
                </c:pt>
              </c:strCache>
            </c:strRef>
          </c:tx>
          <c:invertIfNegative val="0"/>
          <c:dPt>
            <c:idx val="0"/>
            <c:invertIfNegative val="0"/>
            <c:bubble3D val="0"/>
            <c:spPr>
              <a:gradFill>
                <a:gsLst>
                  <a:gs pos="100000">
                    <a:schemeClr val="accent1">
                      <a:alpha val="0"/>
                    </a:schemeClr>
                  </a:gs>
                  <a:gs pos="50000">
                    <a:schemeClr val="accent1"/>
                  </a:gs>
                </a:gsLst>
                <a:lin ang="5400000" scaled="0"/>
              </a:gradFill>
              <a:ln>
                <a:noFill/>
              </a:ln>
              <a:effectLst/>
              <a:sp3d/>
            </c:spPr>
            <c:extLst>
              <c:ext xmlns:c16="http://schemas.microsoft.com/office/drawing/2014/chart" uri="{C3380CC4-5D6E-409C-BE32-E72D297353CC}">
                <c16:uniqueId val="{00000001-484F-4B89-AE15-2D6D98A0B393}"/>
              </c:ext>
            </c:extLst>
          </c:dPt>
          <c:dPt>
            <c:idx val="1"/>
            <c:invertIfNegative val="0"/>
            <c:bubble3D val="0"/>
            <c:spPr>
              <a:gradFill>
                <a:gsLst>
                  <a:gs pos="100000">
                    <a:schemeClr val="accent2">
                      <a:alpha val="0"/>
                    </a:schemeClr>
                  </a:gs>
                  <a:gs pos="50000">
                    <a:schemeClr val="accent2"/>
                  </a:gs>
                </a:gsLst>
                <a:lin ang="5400000" scaled="0"/>
              </a:gradFill>
              <a:ln>
                <a:noFill/>
              </a:ln>
              <a:effectLst/>
              <a:sp3d/>
            </c:spPr>
            <c:extLst>
              <c:ext xmlns:c16="http://schemas.microsoft.com/office/drawing/2014/chart" uri="{C3380CC4-5D6E-409C-BE32-E72D297353CC}">
                <c16:uniqueId val="{00000003-484F-4B89-AE15-2D6D98A0B393}"/>
              </c:ext>
            </c:extLst>
          </c:dPt>
          <c:dLbls>
            <c:dLbl>
              <c:idx val="0"/>
              <c:layout>
                <c:manualLayout>
                  <c:x val="2.2222222222222223E-2"/>
                  <c:y val="-5.555555555555555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84F-4B89-AE15-2D6D98A0B393}"/>
                </c:ext>
              </c:extLst>
            </c:dLbl>
            <c:dLbl>
              <c:idx val="1"/>
              <c:layout>
                <c:manualLayout>
                  <c:x val="4.4444444444444342E-2"/>
                  <c:y val="-6.018518518518518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84F-4B89-AE15-2D6D98A0B393}"/>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Sheet2!$A$4:$A$6</c:f>
              <c:strCache>
                <c:ptCount val="2"/>
                <c:pt idx="0">
                  <c:v>No</c:v>
                </c:pt>
                <c:pt idx="1">
                  <c:v>Yes</c:v>
                </c:pt>
              </c:strCache>
            </c:strRef>
          </c:cat>
          <c:val>
            <c:numRef>
              <c:f>Sheet2!$B$4:$B$6</c:f>
              <c:numCache>
                <c:formatCode>0.00%</c:formatCode>
                <c:ptCount val="2"/>
                <c:pt idx="0">
                  <c:v>0.2712103776545664</c:v>
                </c:pt>
                <c:pt idx="1">
                  <c:v>0.72878962234543365</c:v>
                </c:pt>
              </c:numCache>
            </c:numRef>
          </c:val>
          <c:extLst>
            <c:ext xmlns:c16="http://schemas.microsoft.com/office/drawing/2014/chart" uri="{C3380CC4-5D6E-409C-BE32-E72D297353CC}">
              <c16:uniqueId val="{00000004-484F-4B89-AE15-2D6D98A0B393}"/>
            </c:ext>
          </c:extLst>
        </c:ser>
        <c:dLbls>
          <c:showLegendKey val="0"/>
          <c:showVal val="0"/>
          <c:showCatName val="0"/>
          <c:showSerName val="0"/>
          <c:showPercent val="0"/>
          <c:showBubbleSize val="0"/>
        </c:dLbls>
        <c:gapWidth val="150"/>
        <c:gapDepth val="0"/>
        <c:shape val="box"/>
        <c:axId val="580415199"/>
        <c:axId val="580416863"/>
        <c:axId val="0"/>
      </c:bar3DChart>
      <c:catAx>
        <c:axId val="58041519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crossAx val="580416863"/>
        <c:crosses val="autoZero"/>
        <c:auto val="1"/>
        <c:lblAlgn val="ctr"/>
        <c:lblOffset val="100"/>
        <c:noMultiLvlLbl val="0"/>
      </c:catAx>
      <c:valAx>
        <c:axId val="580416863"/>
        <c:scaling>
          <c:orientation val="minMax"/>
        </c:scaling>
        <c:delete val="0"/>
        <c:axPos val="l"/>
        <c:majorGridlines>
          <c:spPr>
            <a:ln w="9525" cap="flat" cmpd="sng" algn="ctr">
              <a:solidFill>
                <a:schemeClr val="tx1">
                  <a:lumMod val="5000"/>
                  <a:lumOff val="9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crossAx val="5804151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0355377762296934"/>
          <c:y val="2.3422029702970297E-2"/>
          <c:w val="0.89466822756877551"/>
          <c:h val="0.61272096943946364"/>
        </c:manualLayout>
      </c:layout>
      <c:bar3DChart>
        <c:barDir val="col"/>
        <c:grouping val="clustered"/>
        <c:varyColors val="0"/>
        <c:ser>
          <c:idx val="0"/>
          <c:order val="0"/>
          <c:tx>
            <c:strRef>
              <c:f>Sheet1!$B$1</c:f>
              <c:strCache>
                <c:ptCount val="1"/>
              </c:strCache>
            </c:strRef>
          </c:tx>
          <c:spPr>
            <a:gradFill>
              <a:gsLst>
                <a:gs pos="0">
                  <a:srgbClr val="00B0F0"/>
                </a:gs>
                <a:gs pos="50000">
                  <a:schemeClr val="accent3">
                    <a:lumMod val="60000"/>
                    <a:lumOff val="40000"/>
                  </a:schemeClr>
                </a:gs>
                <a:gs pos="100000">
                  <a:srgbClr val="EE68E8"/>
                </a:gs>
              </a:gsLst>
              <a:lin ang="5400000" scaled="0"/>
            </a:gradFill>
            <a:ln>
              <a:noFill/>
            </a:ln>
            <a:effectLst/>
            <a:sp3d/>
          </c:spPr>
          <c:invertIfNegative val="0"/>
          <c:cat>
            <c:strRef>
              <c:f>Sheet1!$A$2:$A$31</c:f>
              <c:strCache>
                <c:ptCount val="30"/>
                <c:pt idx="0">
                  <c:v>Church Street</c:v>
                </c:pt>
                <c:pt idx="1">
                  <c:v>Lavelle Road</c:v>
                </c:pt>
                <c:pt idx="2">
                  <c:v>Residency Road</c:v>
                </c:pt>
                <c:pt idx="3">
                  <c:v>Brigade Road</c:v>
                </c:pt>
                <c:pt idx="4">
                  <c:v>MG Road</c:v>
                </c:pt>
                <c:pt idx="5">
                  <c:v>Indiranagar</c:v>
                </c:pt>
                <c:pt idx="6">
                  <c:v>Whitefield</c:v>
                </c:pt>
                <c:pt idx="7">
                  <c:v>Malleshwaram</c:v>
                </c:pt>
                <c:pt idx="8">
                  <c:v>Frazer Town</c:v>
                </c:pt>
                <c:pt idx="9">
                  <c:v>Old Airport Road</c:v>
                </c:pt>
                <c:pt idx="10">
                  <c:v>Electronic City</c:v>
                </c:pt>
                <c:pt idx="11">
                  <c:v>Bellandur</c:v>
                </c:pt>
                <c:pt idx="12">
                  <c:v>Sarjapur Road</c:v>
                </c:pt>
                <c:pt idx="13">
                  <c:v>Brookefield</c:v>
                </c:pt>
                <c:pt idx="14">
                  <c:v>Koramangala 4th Block</c:v>
                </c:pt>
                <c:pt idx="15">
                  <c:v>Rajajinagar</c:v>
                </c:pt>
                <c:pt idx="16">
                  <c:v>Koramangala 7th Block</c:v>
                </c:pt>
                <c:pt idx="17">
                  <c:v>Koramangala 5th Block</c:v>
                </c:pt>
                <c:pt idx="18">
                  <c:v>Kalyan Nagar</c:v>
                </c:pt>
                <c:pt idx="19">
                  <c:v>Koramangala 6th Block</c:v>
                </c:pt>
                <c:pt idx="20">
                  <c:v>Marathahalli</c:v>
                </c:pt>
                <c:pt idx="21">
                  <c:v>Kammanahalli</c:v>
                </c:pt>
                <c:pt idx="22">
                  <c:v>BTM</c:v>
                </c:pt>
                <c:pt idx="23">
                  <c:v>New BEL Road</c:v>
                </c:pt>
                <c:pt idx="24">
                  <c:v>Bannerghatta Road</c:v>
                </c:pt>
                <c:pt idx="25">
                  <c:v>HSR</c:v>
                </c:pt>
                <c:pt idx="26">
                  <c:v>Jayanagar</c:v>
                </c:pt>
                <c:pt idx="27">
                  <c:v>Basavanagudi</c:v>
                </c:pt>
                <c:pt idx="28">
                  <c:v>JP Nagar</c:v>
                </c:pt>
                <c:pt idx="29">
                  <c:v>Banashankari</c:v>
                </c:pt>
              </c:strCache>
            </c:strRef>
          </c:cat>
          <c:val>
            <c:numRef>
              <c:f>Sheet1!$B$2:$B$31</c:f>
              <c:numCache>
                <c:formatCode>0.00</c:formatCode>
                <c:ptCount val="30"/>
                <c:pt idx="0">
                  <c:v>989.33415536374844</c:v>
                </c:pt>
                <c:pt idx="1">
                  <c:v>970.26315789473688</c:v>
                </c:pt>
                <c:pt idx="2">
                  <c:v>969.22829581993574</c:v>
                </c:pt>
                <c:pt idx="3">
                  <c:v>961.05398457583544</c:v>
                </c:pt>
                <c:pt idx="4">
                  <c:v>938.43835616438355</c:v>
                </c:pt>
                <c:pt idx="5">
                  <c:v>825.12643678160919</c:v>
                </c:pt>
                <c:pt idx="6">
                  <c:v>760.50583657587549</c:v>
                </c:pt>
                <c:pt idx="7">
                  <c:v>742.82110091743118</c:v>
                </c:pt>
                <c:pt idx="8">
                  <c:v>740.27310924369749</c:v>
                </c:pt>
                <c:pt idx="9">
                  <c:v>739.42953020134223</c:v>
                </c:pt>
                <c:pt idx="10">
                  <c:v>710.77738515901058</c:v>
                </c:pt>
                <c:pt idx="11">
                  <c:v>707.77777777777783</c:v>
                </c:pt>
                <c:pt idx="12">
                  <c:v>696.9</c:v>
                </c:pt>
                <c:pt idx="13">
                  <c:v>647.41379310344826</c:v>
                </c:pt>
                <c:pt idx="14">
                  <c:v>644.05940594059405</c:v>
                </c:pt>
                <c:pt idx="15">
                  <c:v>643.69426751592357</c:v>
                </c:pt>
                <c:pt idx="16">
                  <c:v>636.46167557932267</c:v>
                </c:pt>
                <c:pt idx="17">
                  <c:v>633.40096618357484</c:v>
                </c:pt>
                <c:pt idx="18">
                  <c:v>628.88888888888891</c:v>
                </c:pt>
                <c:pt idx="19">
                  <c:v>624.42724458204339</c:v>
                </c:pt>
                <c:pt idx="20">
                  <c:v>621.65991902834003</c:v>
                </c:pt>
                <c:pt idx="21">
                  <c:v>619.79166666666663</c:v>
                </c:pt>
                <c:pt idx="22">
                  <c:v>609.46413849958776</c:v>
                </c:pt>
                <c:pt idx="23">
                  <c:v>604.69387755102036</c:v>
                </c:pt>
                <c:pt idx="24">
                  <c:v>583.99159663865544</c:v>
                </c:pt>
                <c:pt idx="25">
                  <c:v>577.0792079207921</c:v>
                </c:pt>
                <c:pt idx="26">
                  <c:v>571.75</c:v>
                </c:pt>
                <c:pt idx="27">
                  <c:v>569.67799642218245</c:v>
                </c:pt>
                <c:pt idx="28">
                  <c:v>568.54411764705878</c:v>
                </c:pt>
                <c:pt idx="29">
                  <c:v>520.74927953890494</c:v>
                </c:pt>
              </c:numCache>
            </c:numRef>
          </c:val>
          <c:extLst>
            <c:ext xmlns:c16="http://schemas.microsoft.com/office/drawing/2014/chart" uri="{C3380CC4-5D6E-409C-BE32-E72D297353CC}">
              <c16:uniqueId val="{00000000-A610-491F-8429-47A1CBC43C69}"/>
            </c:ext>
          </c:extLst>
        </c:ser>
        <c:dLbls>
          <c:showLegendKey val="0"/>
          <c:showVal val="0"/>
          <c:showCatName val="0"/>
          <c:showSerName val="0"/>
          <c:showPercent val="0"/>
          <c:showBubbleSize val="0"/>
        </c:dLbls>
        <c:gapWidth val="80"/>
        <c:shape val="box"/>
        <c:axId val="1783425136"/>
        <c:axId val="1783423472"/>
        <c:axId val="0"/>
      </c:bar3DChart>
      <c:catAx>
        <c:axId val="178342513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Titillium" panose="00000500000000000000" pitchFamily="50" charset="0"/>
                <a:ea typeface="+mn-ea"/>
                <a:cs typeface="+mn-cs"/>
              </a:defRPr>
            </a:pPr>
            <a:endParaRPr lang="en-US"/>
          </a:p>
        </c:txPr>
        <c:crossAx val="1783423472"/>
        <c:crosses val="autoZero"/>
        <c:auto val="1"/>
        <c:lblAlgn val="ctr"/>
        <c:lblOffset val="100"/>
        <c:noMultiLvlLbl val="0"/>
      </c:catAx>
      <c:valAx>
        <c:axId val="1783423472"/>
        <c:scaling>
          <c:orientation val="minMax"/>
        </c:scaling>
        <c:delete val="0"/>
        <c:axPos val="l"/>
        <c:majorGridlines>
          <c:spPr>
            <a:ln w="9525" cap="flat" cmpd="sng" algn="ctr">
              <a:solidFill>
                <a:schemeClr val="tx2"/>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Titillium" panose="00000500000000000000" pitchFamily="50" charset="0"/>
                <a:ea typeface="+mn-ea"/>
                <a:cs typeface="+mn-cs"/>
              </a:defRPr>
            </a:pPr>
            <a:endParaRPr lang="en-US"/>
          </a:p>
        </c:txPr>
        <c:crossAx val="17834251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strCache>
            </c:strRef>
          </c:tx>
          <c:spPr>
            <a:gradFill>
              <a:gsLst>
                <a:gs pos="0">
                  <a:schemeClr val="accent5">
                    <a:lumMod val="75000"/>
                  </a:schemeClr>
                </a:gs>
                <a:gs pos="50000">
                  <a:srgbClr val="92D050"/>
                </a:gs>
                <a:gs pos="100000">
                  <a:srgbClr val="FFFF00"/>
                </a:gs>
              </a:gsLst>
              <a:lin ang="5400000" scaled="0"/>
            </a:gradFill>
            <a:ln>
              <a:noFill/>
            </a:ln>
            <a:effectLst/>
            <a:sp3d/>
          </c:spPr>
          <c:invertIfNegative val="0"/>
          <c:cat>
            <c:strRef>
              <c:f>Sheet1!$A$2:$A$31</c:f>
              <c:strCache>
                <c:ptCount val="30"/>
                <c:pt idx="0">
                  <c:v>Church Street</c:v>
                </c:pt>
                <c:pt idx="1">
                  <c:v>Brigade Road</c:v>
                </c:pt>
                <c:pt idx="2">
                  <c:v>Residency Road</c:v>
                </c:pt>
                <c:pt idx="3">
                  <c:v>Lavelle Road</c:v>
                </c:pt>
                <c:pt idx="4">
                  <c:v>MG Road</c:v>
                </c:pt>
                <c:pt idx="5">
                  <c:v>Koramangala 5th Block</c:v>
                </c:pt>
                <c:pt idx="6">
                  <c:v>Koramangala 7th Block</c:v>
                </c:pt>
                <c:pt idx="7">
                  <c:v>Koramangala 4th Block</c:v>
                </c:pt>
                <c:pt idx="8">
                  <c:v>Koramangala 6th Block</c:v>
                </c:pt>
                <c:pt idx="9">
                  <c:v>Malleshwaram</c:v>
                </c:pt>
                <c:pt idx="10">
                  <c:v>Frazer Town</c:v>
                </c:pt>
                <c:pt idx="11">
                  <c:v>BTM</c:v>
                </c:pt>
                <c:pt idx="12">
                  <c:v>Rajajinagar</c:v>
                </c:pt>
                <c:pt idx="13">
                  <c:v>Indiranagar</c:v>
                </c:pt>
                <c:pt idx="14">
                  <c:v>Basavanagudi</c:v>
                </c:pt>
                <c:pt idx="15">
                  <c:v>Jayanagar</c:v>
                </c:pt>
                <c:pt idx="16">
                  <c:v>Kalyan Nagar</c:v>
                </c:pt>
                <c:pt idx="17">
                  <c:v>Kammanahalli</c:v>
                </c:pt>
                <c:pt idx="18">
                  <c:v>Old Airport Road</c:v>
                </c:pt>
                <c:pt idx="19">
                  <c:v>Banashankari</c:v>
                </c:pt>
                <c:pt idx="20">
                  <c:v>New BEL Road</c:v>
                </c:pt>
                <c:pt idx="21">
                  <c:v>JP Nagar</c:v>
                </c:pt>
                <c:pt idx="22">
                  <c:v>HSR</c:v>
                </c:pt>
                <c:pt idx="23">
                  <c:v>Bellandur</c:v>
                </c:pt>
                <c:pt idx="24">
                  <c:v>Whitefield</c:v>
                </c:pt>
                <c:pt idx="25">
                  <c:v>Bannerghatta Road</c:v>
                </c:pt>
                <c:pt idx="26">
                  <c:v>Sarjapur Road</c:v>
                </c:pt>
                <c:pt idx="27">
                  <c:v>Electronic City</c:v>
                </c:pt>
                <c:pt idx="28">
                  <c:v>Marathahalli</c:v>
                </c:pt>
                <c:pt idx="29">
                  <c:v>Brookefield</c:v>
                </c:pt>
              </c:strCache>
            </c:strRef>
          </c:cat>
          <c:val>
            <c:numRef>
              <c:f>Sheet1!$B$2:$B$31</c:f>
              <c:numCache>
                <c:formatCode>0.00</c:formatCode>
                <c:ptCount val="30"/>
                <c:pt idx="0">
                  <c:v>3.9649815043156602</c:v>
                </c:pt>
                <c:pt idx="1">
                  <c:v>3.948586118251928</c:v>
                </c:pt>
                <c:pt idx="2">
                  <c:v>3.9418006430868178</c:v>
                </c:pt>
                <c:pt idx="3">
                  <c:v>3.9397660818713458</c:v>
                </c:pt>
                <c:pt idx="4">
                  <c:v>3.930547945205479</c:v>
                </c:pt>
                <c:pt idx="5">
                  <c:v>3.9219323671497639</c:v>
                </c:pt>
                <c:pt idx="6">
                  <c:v>3.9218360071301266</c:v>
                </c:pt>
                <c:pt idx="7">
                  <c:v>3.9172817281728167</c:v>
                </c:pt>
                <c:pt idx="8">
                  <c:v>3.9156862745098087</c:v>
                </c:pt>
                <c:pt idx="9">
                  <c:v>3.9061926605504564</c:v>
                </c:pt>
                <c:pt idx="10">
                  <c:v>3.8974789915966377</c:v>
                </c:pt>
                <c:pt idx="11">
                  <c:v>3.89010717230008</c:v>
                </c:pt>
                <c:pt idx="12">
                  <c:v>3.8878980891719768</c:v>
                </c:pt>
                <c:pt idx="13">
                  <c:v>3.8797701149425277</c:v>
                </c:pt>
                <c:pt idx="14">
                  <c:v>3.8796064400715511</c:v>
                </c:pt>
                <c:pt idx="15">
                  <c:v>3.8673913043478279</c:v>
                </c:pt>
                <c:pt idx="16">
                  <c:v>3.8620000000000019</c:v>
                </c:pt>
                <c:pt idx="17">
                  <c:v>3.8513888888888896</c:v>
                </c:pt>
                <c:pt idx="18">
                  <c:v>3.8432885906040335</c:v>
                </c:pt>
                <c:pt idx="19">
                  <c:v>3.8394812680115278</c:v>
                </c:pt>
                <c:pt idx="20">
                  <c:v>3.8359183673469399</c:v>
                </c:pt>
                <c:pt idx="21">
                  <c:v>3.8186764705882359</c:v>
                </c:pt>
                <c:pt idx="22">
                  <c:v>3.8019801980198058</c:v>
                </c:pt>
                <c:pt idx="23">
                  <c:v>3.7716312056737613</c:v>
                </c:pt>
                <c:pt idx="24">
                  <c:v>3.7607003891050592</c:v>
                </c:pt>
                <c:pt idx="25">
                  <c:v>3.7577731092437023</c:v>
                </c:pt>
                <c:pt idx="26">
                  <c:v>3.7395000000000014</c:v>
                </c:pt>
                <c:pt idx="27">
                  <c:v>3.68798586572438</c:v>
                </c:pt>
                <c:pt idx="28">
                  <c:v>3.6872469635627514</c:v>
                </c:pt>
                <c:pt idx="29">
                  <c:v>3.6750957854406106</c:v>
                </c:pt>
              </c:numCache>
            </c:numRef>
          </c:val>
          <c:extLst>
            <c:ext xmlns:c16="http://schemas.microsoft.com/office/drawing/2014/chart" uri="{C3380CC4-5D6E-409C-BE32-E72D297353CC}">
              <c16:uniqueId val="{00000000-5A0B-4E2E-8EF8-07EEB64D8835}"/>
            </c:ext>
          </c:extLst>
        </c:ser>
        <c:dLbls>
          <c:showLegendKey val="0"/>
          <c:showVal val="0"/>
          <c:showCatName val="0"/>
          <c:showSerName val="0"/>
          <c:showPercent val="0"/>
          <c:showBubbleSize val="0"/>
        </c:dLbls>
        <c:gapWidth val="70"/>
        <c:shape val="box"/>
        <c:axId val="519513328"/>
        <c:axId val="519510832"/>
        <c:axId val="0"/>
      </c:bar3DChart>
      <c:catAx>
        <c:axId val="51951332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Titillium" panose="00000500000000000000" pitchFamily="50" charset="0"/>
                <a:ea typeface="+mn-ea"/>
                <a:cs typeface="+mn-cs"/>
              </a:defRPr>
            </a:pPr>
            <a:endParaRPr lang="en-US"/>
          </a:p>
        </c:txPr>
        <c:crossAx val="519510832"/>
        <c:crosses val="autoZero"/>
        <c:auto val="1"/>
        <c:lblAlgn val="ctr"/>
        <c:lblOffset val="100"/>
        <c:noMultiLvlLbl val="0"/>
      </c:catAx>
      <c:valAx>
        <c:axId val="519510832"/>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Titillium" panose="00000500000000000000" pitchFamily="50" charset="0"/>
                <a:ea typeface="+mn-ea"/>
                <a:cs typeface="+mn-cs"/>
              </a:defRPr>
            </a:pPr>
            <a:endParaRPr lang="en-US"/>
          </a:p>
        </c:txPr>
        <c:crossAx val="5195133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strCache>
            </c:strRef>
          </c:tx>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A40D-48A4-A41A-9AECC5065EDB}"/>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A40D-48A4-A41A-9AECC5065EDB}"/>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A40D-48A4-A41A-9AECC5065EDB}"/>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A40D-48A4-A41A-9AECC5065EDB}"/>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A40D-48A4-A41A-9AECC5065EDB}"/>
              </c:ext>
            </c:extLst>
          </c:dPt>
          <c:dPt>
            <c:idx val="5"/>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B-A40D-48A4-A41A-9AECC5065EDB}"/>
              </c:ext>
            </c:extLst>
          </c:dPt>
          <c:dPt>
            <c:idx val="6"/>
            <c:bubble3D val="0"/>
            <c:spPr>
              <a:solidFill>
                <a:schemeClr val="accent1">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D-A40D-48A4-A41A-9AECC5065EDB}"/>
              </c:ext>
            </c:extLst>
          </c:dPt>
          <c:dPt>
            <c:idx val="7"/>
            <c:bubble3D val="0"/>
            <c:spPr>
              <a:solidFill>
                <a:schemeClr val="accent2">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F-A40D-48A4-A41A-9AECC5065EDB}"/>
              </c:ext>
            </c:extLst>
          </c:dPt>
          <c:dPt>
            <c:idx val="8"/>
            <c:bubble3D val="0"/>
            <c:spPr>
              <a:solidFill>
                <a:schemeClr val="accent3">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1-A40D-48A4-A41A-9AECC5065EDB}"/>
              </c:ext>
            </c:extLst>
          </c:dPt>
          <c:dPt>
            <c:idx val="9"/>
            <c:bubble3D val="0"/>
            <c:spPr>
              <a:solidFill>
                <a:schemeClr val="accent4">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3-A40D-48A4-A41A-9AECC5065EDB}"/>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A40D-48A4-A41A-9AECC5065EDB}"/>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A40D-48A4-A41A-9AECC5065EDB}"/>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5-A40D-48A4-A41A-9AECC5065EDB}"/>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A40D-48A4-A41A-9AECC5065EDB}"/>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9-A40D-48A4-A41A-9AECC5065EDB}"/>
                </c:ext>
              </c:extLst>
            </c:dLbl>
            <c:dLbl>
              <c:idx val="5"/>
              <c:layout>
                <c:manualLayout>
                  <c:x val="-1.1597818696870918E-2"/>
                  <c:y val="-5.2038206548097529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6"/>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A40D-48A4-A41A-9AECC5065EDB}"/>
                </c:ext>
              </c:extLst>
            </c:dLbl>
            <c:dLbl>
              <c:idx val="6"/>
              <c:layout>
                <c:manualLayout>
                  <c:x val="0"/>
                  <c:y val="1.419223814948114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A40D-48A4-A41A-9AECC5065EDB}"/>
                </c:ext>
              </c:extLst>
            </c:dLbl>
            <c:dLbl>
              <c:idx val="7"/>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F-A40D-48A4-A41A-9AECC5065EDB}"/>
                </c:ext>
              </c:extLst>
            </c:dLbl>
            <c:dLbl>
              <c:idx val="8"/>
              <c:layout>
                <c:manualLayout>
                  <c:x val="-2.8994546742177559E-3"/>
                  <c:y val="-3.3115222348789337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A40D-48A4-A41A-9AECC5065EDB}"/>
                </c:ext>
              </c:extLst>
            </c:dLbl>
            <c:dLbl>
              <c:idx val="9"/>
              <c:layout>
                <c:manualLayout>
                  <c:x val="0.10154301215442267"/>
                  <c:y val="-2.5220091441223669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3-A40D-48A4-A41A-9AECC5065EDB}"/>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Sheet1!$A$2:$A$11</c:f>
              <c:strCache>
                <c:ptCount val="10"/>
                <c:pt idx="0">
                  <c:v>Biryani</c:v>
                </c:pt>
                <c:pt idx="1">
                  <c:v>Waffles</c:v>
                </c:pt>
                <c:pt idx="2">
                  <c:v>Masala Dosa</c:v>
                </c:pt>
                <c:pt idx="3">
                  <c:v>Chicken Biryani</c:v>
                </c:pt>
                <c:pt idx="4">
                  <c:v>Paratha</c:v>
                </c:pt>
                <c:pt idx="5">
                  <c:v>Coffee</c:v>
                </c:pt>
                <c:pt idx="6">
                  <c:v>Pizza</c:v>
                </c:pt>
                <c:pt idx="7">
                  <c:v>Burgers</c:v>
                </c:pt>
                <c:pt idx="8">
                  <c:v>Cocktails</c:v>
                </c:pt>
                <c:pt idx="9">
                  <c:v>Cappuccino</c:v>
                </c:pt>
              </c:strCache>
            </c:strRef>
          </c:cat>
          <c:val>
            <c:numRef>
              <c:f>Sheet1!$B$2:$B$11</c:f>
              <c:numCache>
                <c:formatCode>0.00</c:formatCode>
                <c:ptCount val="10"/>
                <c:pt idx="0">
                  <c:v>166</c:v>
                </c:pt>
                <c:pt idx="1">
                  <c:v>67</c:v>
                </c:pt>
                <c:pt idx="2">
                  <c:v>55</c:v>
                </c:pt>
                <c:pt idx="3">
                  <c:v>54</c:v>
                </c:pt>
                <c:pt idx="4">
                  <c:v>48</c:v>
                </c:pt>
                <c:pt idx="5">
                  <c:v>38</c:v>
                </c:pt>
                <c:pt idx="6">
                  <c:v>34</c:v>
                </c:pt>
                <c:pt idx="7">
                  <c:v>32</c:v>
                </c:pt>
                <c:pt idx="8">
                  <c:v>28</c:v>
                </c:pt>
                <c:pt idx="9">
                  <c:v>25</c:v>
                </c:pt>
              </c:numCache>
            </c:numRef>
          </c:val>
          <c:extLst>
            <c:ext xmlns:c16="http://schemas.microsoft.com/office/drawing/2014/chart" uri="{C3380CC4-5D6E-409C-BE32-E72D297353CC}">
              <c16:uniqueId val="{00000014-A40D-48A4-A41A-9AECC5065EDB}"/>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[Zomato.csv]Sheet2!PivotTable2</c:name>
    <c:fmtId val="-1"/>
  </c:pivotSource>
  <c:chart>
    <c:autoTitleDeleted val="1"/>
    <c:pivotFmts>
      <c:pivotFmt>
        <c:idx val="0"/>
        <c:spPr>
          <a:solidFill>
            <a:srgbClr val="0070C0"/>
          </a:solidFill>
          <a:ln>
            <a:noFill/>
          </a:ln>
          <a:effectLst/>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a:sp3d/>
        </c:spPr>
        <c:dLbl>
          <c:idx val="0"/>
          <c:layout>
            <c:manualLayout>
              <c:x val="1.9444444444444445E-2"/>
              <c:y val="-4.6296296296296308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070C0"/>
          </a:solidFill>
          <a:ln>
            <a:noFill/>
          </a:ln>
          <a:effectLst/>
          <a:sp3d/>
        </c:spPr>
        <c:dLbl>
          <c:idx val="0"/>
          <c:layout>
            <c:manualLayout>
              <c:x val="3.6111111111111011E-2"/>
              <c:y val="-5.555555555555555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0070C0"/>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a:sp3d/>
        </c:spPr>
        <c:dLbl>
          <c:idx val="0"/>
          <c:layout>
            <c:manualLayout>
              <c:x val="1.9444444444444445E-2"/>
              <c:y val="-4.6296296296296308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0070C0"/>
          </a:solidFill>
          <a:ln>
            <a:noFill/>
          </a:ln>
          <a:effectLst/>
          <a:sp3d/>
        </c:spPr>
        <c:dLbl>
          <c:idx val="0"/>
          <c:layout>
            <c:manualLayout>
              <c:x val="3.6111111111111011E-2"/>
              <c:y val="-5.555555555555555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0070C0"/>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a:sp3d/>
        </c:spPr>
        <c:dLbl>
          <c:idx val="0"/>
          <c:layout>
            <c:manualLayout>
              <c:x val="1.9444444444444445E-2"/>
              <c:y val="-4.6296296296296308E-2"/>
            </c:manualLayout>
          </c:layout>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rgbClr val="0070C0"/>
          </a:solidFill>
          <a:ln>
            <a:noFill/>
          </a:ln>
          <a:effectLst/>
          <a:sp3d/>
        </c:spPr>
        <c:dLbl>
          <c:idx val="0"/>
          <c:layout>
            <c:manualLayout>
              <c:x val="3.6111111111111011E-2"/>
              <c:y val="-5.555555555555555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5250603898762899"/>
          <c:y val="2.3533158449628468E-2"/>
          <c:w val="0.8355730651759854"/>
          <c:h val="0.87675595887842317"/>
        </c:manualLayout>
      </c:layout>
      <c:bar3DChart>
        <c:barDir val="col"/>
        <c:grouping val="clustered"/>
        <c:varyColors val="1"/>
        <c:ser>
          <c:idx val="0"/>
          <c:order val="0"/>
          <c:tx>
            <c:strRef>
              <c:f>Sheet2!$B$27</c:f>
              <c:strCache>
                <c:ptCount val="1"/>
                <c:pt idx="0">
                  <c:v>Total</c:v>
                </c:pt>
              </c:strCache>
            </c:strRef>
          </c:tx>
          <c:invertIfNegative val="0"/>
          <c:dPt>
            <c:idx val="0"/>
            <c:invertIfNegative val="0"/>
            <c:bubble3D val="0"/>
            <c:spPr>
              <a:gradFill>
                <a:gsLst>
                  <a:gs pos="100000">
                    <a:schemeClr val="accent1">
                      <a:alpha val="0"/>
                    </a:schemeClr>
                  </a:gs>
                  <a:gs pos="50000">
                    <a:schemeClr val="accent1"/>
                  </a:gs>
                </a:gsLst>
                <a:lin ang="5400000" scaled="0"/>
              </a:gradFill>
              <a:ln>
                <a:noFill/>
              </a:ln>
              <a:effectLst/>
              <a:sp3d/>
            </c:spPr>
            <c:extLst>
              <c:ext xmlns:c16="http://schemas.microsoft.com/office/drawing/2014/chart" uri="{C3380CC4-5D6E-409C-BE32-E72D297353CC}">
                <c16:uniqueId val="{00000001-E3DD-4CB7-9AB8-B06A65E35FAD}"/>
              </c:ext>
            </c:extLst>
          </c:dPt>
          <c:dPt>
            <c:idx val="1"/>
            <c:invertIfNegative val="0"/>
            <c:bubble3D val="0"/>
            <c:spPr>
              <a:gradFill>
                <a:gsLst>
                  <a:gs pos="100000">
                    <a:schemeClr val="accent2">
                      <a:alpha val="0"/>
                    </a:schemeClr>
                  </a:gs>
                  <a:gs pos="50000">
                    <a:schemeClr val="accent2"/>
                  </a:gs>
                </a:gsLst>
                <a:lin ang="5400000" scaled="0"/>
              </a:gradFill>
              <a:ln>
                <a:noFill/>
              </a:ln>
              <a:effectLst/>
              <a:sp3d/>
            </c:spPr>
            <c:extLst>
              <c:ext xmlns:c16="http://schemas.microsoft.com/office/drawing/2014/chart" uri="{C3380CC4-5D6E-409C-BE32-E72D297353CC}">
                <c16:uniqueId val="{00000003-E3DD-4CB7-9AB8-B06A65E35FAD}"/>
              </c:ext>
            </c:extLst>
          </c:dPt>
          <c:dLbls>
            <c:dLbl>
              <c:idx val="0"/>
              <c:layout>
                <c:manualLayout>
                  <c:x val="1.9444444444444445E-2"/>
                  <c:y val="-4.629629629629630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3DD-4CB7-9AB8-B06A65E35FAD}"/>
                </c:ext>
              </c:extLst>
            </c:dLbl>
            <c:dLbl>
              <c:idx val="1"/>
              <c:layout>
                <c:manualLayout>
                  <c:x val="3.6111111111111011E-2"/>
                  <c:y val="-5.555555555555555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3DD-4CB7-9AB8-B06A65E35FAD}"/>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Sheet2!$A$28:$A$30</c:f>
              <c:strCache>
                <c:ptCount val="2"/>
                <c:pt idx="0">
                  <c:v>No</c:v>
                </c:pt>
                <c:pt idx="1">
                  <c:v>Yes</c:v>
                </c:pt>
              </c:strCache>
            </c:strRef>
          </c:cat>
          <c:val>
            <c:numRef>
              <c:f>Sheet2!$B$28:$B$30</c:f>
              <c:numCache>
                <c:formatCode>0.00%</c:formatCode>
                <c:ptCount val="2"/>
                <c:pt idx="0">
                  <c:v>0.78015482791086932</c:v>
                </c:pt>
                <c:pt idx="1">
                  <c:v>0.21984517208913065</c:v>
                </c:pt>
              </c:numCache>
            </c:numRef>
          </c:val>
          <c:extLst>
            <c:ext xmlns:c16="http://schemas.microsoft.com/office/drawing/2014/chart" uri="{C3380CC4-5D6E-409C-BE32-E72D297353CC}">
              <c16:uniqueId val="{00000004-E3DD-4CB7-9AB8-B06A65E35FAD}"/>
            </c:ext>
          </c:extLst>
        </c:ser>
        <c:dLbls>
          <c:showLegendKey val="0"/>
          <c:showVal val="0"/>
          <c:showCatName val="0"/>
          <c:showSerName val="0"/>
          <c:showPercent val="0"/>
          <c:showBubbleSize val="0"/>
        </c:dLbls>
        <c:gapWidth val="150"/>
        <c:gapDepth val="0"/>
        <c:shape val="box"/>
        <c:axId val="694584447"/>
        <c:axId val="709993999"/>
        <c:axId val="0"/>
      </c:bar3DChart>
      <c:catAx>
        <c:axId val="694584447"/>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crossAx val="709993999"/>
        <c:crosses val="autoZero"/>
        <c:auto val="1"/>
        <c:lblAlgn val="ctr"/>
        <c:lblOffset val="100"/>
        <c:noMultiLvlLbl val="0"/>
      </c:catAx>
      <c:valAx>
        <c:axId val="709993999"/>
        <c:scaling>
          <c:orientation val="minMax"/>
        </c:scaling>
        <c:delete val="0"/>
        <c:axPos val="l"/>
        <c:majorGridlines>
          <c:spPr>
            <a:ln w="9525" cap="flat" cmpd="sng" algn="ctr">
              <a:solidFill>
                <a:schemeClr val="tx1">
                  <a:lumMod val="5000"/>
                  <a:lumOff val="9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crossAx val="6945844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[Zomato.csv]Sheet2!PivotTable3</c:name>
    <c:fmtId val="-1"/>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2343248774253006"/>
          <c:y val="4.3398570984777882E-2"/>
          <c:w val="0.85594222751824156"/>
          <c:h val="0.62216216216216214"/>
        </c:manualLayout>
      </c:layout>
      <c:bar3DChart>
        <c:barDir val="col"/>
        <c:grouping val="clustered"/>
        <c:varyColors val="0"/>
        <c:ser>
          <c:idx val="0"/>
          <c:order val="0"/>
          <c:tx>
            <c:strRef>
              <c:f>Sheet2!$B$51</c:f>
              <c:strCache>
                <c:ptCount val="1"/>
                <c:pt idx="0">
                  <c:v>Total</c:v>
                </c:pt>
              </c:strCache>
            </c:strRef>
          </c:tx>
          <c:spPr>
            <a:gradFill rotWithShape="1">
              <a:gsLst>
                <a:gs pos="50000">
                  <a:srgbClr val="00B0F0"/>
                </a:gs>
                <a:gs pos="100000">
                  <a:srgbClr val="0070C0"/>
                </a:gs>
              </a:gsLst>
              <a:lin ang="5400000" scaled="0"/>
            </a:gradFill>
            <a:ln>
              <a:noFill/>
            </a:ln>
            <a:effectLst/>
            <a:sp3d/>
          </c:spPr>
          <c:invertIfNegative val="0"/>
          <c:cat>
            <c:strRef>
              <c:f>Sheet2!$A$52:$A$82</c:f>
              <c:strCache>
                <c:ptCount val="30"/>
                <c:pt idx="0">
                  <c:v>Banashankari</c:v>
                </c:pt>
                <c:pt idx="1">
                  <c:v>Bannerghatta Road</c:v>
                </c:pt>
                <c:pt idx="2">
                  <c:v>Basavanagudi</c:v>
                </c:pt>
                <c:pt idx="3">
                  <c:v>Bellandur</c:v>
                </c:pt>
                <c:pt idx="4">
                  <c:v>Brigade Road</c:v>
                </c:pt>
                <c:pt idx="5">
                  <c:v>Brookefield</c:v>
                </c:pt>
                <c:pt idx="6">
                  <c:v>BTM</c:v>
                </c:pt>
                <c:pt idx="7">
                  <c:v>Church Street</c:v>
                </c:pt>
                <c:pt idx="8">
                  <c:v>Electronic City</c:v>
                </c:pt>
                <c:pt idx="9">
                  <c:v>Frazer Town</c:v>
                </c:pt>
                <c:pt idx="10">
                  <c:v>HSR</c:v>
                </c:pt>
                <c:pt idx="11">
                  <c:v>Indiranagar</c:v>
                </c:pt>
                <c:pt idx="12">
                  <c:v>Jayanagar</c:v>
                </c:pt>
                <c:pt idx="13">
                  <c:v>JP Nagar</c:v>
                </c:pt>
                <c:pt idx="14">
                  <c:v>Kalyan Nagar</c:v>
                </c:pt>
                <c:pt idx="15">
                  <c:v>Kammanahalli</c:v>
                </c:pt>
                <c:pt idx="16">
                  <c:v>Koramangala 4th Block</c:v>
                </c:pt>
                <c:pt idx="17">
                  <c:v>Koramangala 5th Block</c:v>
                </c:pt>
                <c:pt idx="18">
                  <c:v>Koramangala 6th Block</c:v>
                </c:pt>
                <c:pt idx="19">
                  <c:v>Koramangala 7th Block</c:v>
                </c:pt>
                <c:pt idx="20">
                  <c:v>Lavelle Road</c:v>
                </c:pt>
                <c:pt idx="21">
                  <c:v>Malleshwaram</c:v>
                </c:pt>
                <c:pt idx="22">
                  <c:v>Marathahalli</c:v>
                </c:pt>
                <c:pt idx="23">
                  <c:v>MG Road</c:v>
                </c:pt>
                <c:pt idx="24">
                  <c:v>New BEL Road</c:v>
                </c:pt>
                <c:pt idx="25">
                  <c:v>Old Airport Road</c:v>
                </c:pt>
                <c:pt idx="26">
                  <c:v>Rajajinagar</c:v>
                </c:pt>
                <c:pt idx="27">
                  <c:v>Residency Road</c:v>
                </c:pt>
                <c:pt idx="28">
                  <c:v>Sarjapur Road</c:v>
                </c:pt>
                <c:pt idx="29">
                  <c:v>Whitefield</c:v>
                </c:pt>
              </c:strCache>
            </c:strRef>
          </c:cat>
          <c:val>
            <c:numRef>
              <c:f>Sheet2!$B$52:$B$82</c:f>
              <c:numCache>
                <c:formatCode>General</c:formatCode>
                <c:ptCount val="30"/>
                <c:pt idx="0">
                  <c:v>347</c:v>
                </c:pt>
                <c:pt idx="1">
                  <c:v>476</c:v>
                </c:pt>
                <c:pt idx="2">
                  <c:v>559</c:v>
                </c:pt>
                <c:pt idx="3">
                  <c:v>423</c:v>
                </c:pt>
                <c:pt idx="4">
                  <c:v>778</c:v>
                </c:pt>
                <c:pt idx="5">
                  <c:v>522</c:v>
                </c:pt>
                <c:pt idx="6">
                  <c:v>1213</c:v>
                </c:pt>
                <c:pt idx="7">
                  <c:v>811</c:v>
                </c:pt>
                <c:pt idx="8">
                  <c:v>283</c:v>
                </c:pt>
                <c:pt idx="9">
                  <c:v>476</c:v>
                </c:pt>
                <c:pt idx="10">
                  <c:v>606</c:v>
                </c:pt>
                <c:pt idx="11">
                  <c:v>870</c:v>
                </c:pt>
                <c:pt idx="12">
                  <c:v>920</c:v>
                </c:pt>
                <c:pt idx="13">
                  <c:v>680</c:v>
                </c:pt>
                <c:pt idx="14">
                  <c:v>450</c:v>
                </c:pt>
                <c:pt idx="15">
                  <c:v>432</c:v>
                </c:pt>
                <c:pt idx="16">
                  <c:v>1111</c:v>
                </c:pt>
                <c:pt idx="17">
                  <c:v>1035</c:v>
                </c:pt>
                <c:pt idx="18">
                  <c:v>969</c:v>
                </c:pt>
                <c:pt idx="19">
                  <c:v>1122</c:v>
                </c:pt>
                <c:pt idx="20">
                  <c:v>684</c:v>
                </c:pt>
                <c:pt idx="21">
                  <c:v>436</c:v>
                </c:pt>
                <c:pt idx="22">
                  <c:v>494</c:v>
                </c:pt>
                <c:pt idx="23">
                  <c:v>730</c:v>
                </c:pt>
                <c:pt idx="24">
                  <c:v>245</c:v>
                </c:pt>
                <c:pt idx="25">
                  <c:v>596</c:v>
                </c:pt>
                <c:pt idx="26">
                  <c:v>314</c:v>
                </c:pt>
                <c:pt idx="27">
                  <c:v>622</c:v>
                </c:pt>
                <c:pt idx="28">
                  <c:v>400</c:v>
                </c:pt>
                <c:pt idx="29">
                  <c:v>514</c:v>
                </c:pt>
              </c:numCache>
            </c:numRef>
          </c:val>
          <c:shape val="cylinder"/>
          <c:extLst>
            <c:ext xmlns:c16="http://schemas.microsoft.com/office/drawing/2014/chart" uri="{C3380CC4-5D6E-409C-BE32-E72D297353CC}">
              <c16:uniqueId val="{00000000-CB10-4DC9-AD51-5C3B37EB302F}"/>
            </c:ext>
          </c:extLst>
        </c:ser>
        <c:dLbls>
          <c:showLegendKey val="0"/>
          <c:showVal val="0"/>
          <c:showCatName val="0"/>
          <c:showSerName val="0"/>
          <c:showPercent val="0"/>
          <c:showBubbleSize val="0"/>
        </c:dLbls>
        <c:gapWidth val="40"/>
        <c:gapDepth val="84"/>
        <c:shape val="box"/>
        <c:axId val="710000239"/>
        <c:axId val="709993583"/>
        <c:axId val="0"/>
      </c:bar3DChart>
      <c:catAx>
        <c:axId val="710000239"/>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709993583"/>
        <c:crosses val="autoZero"/>
        <c:auto val="1"/>
        <c:lblAlgn val="ctr"/>
        <c:lblOffset val="100"/>
        <c:noMultiLvlLbl val="0"/>
      </c:catAx>
      <c:valAx>
        <c:axId val="709993583"/>
        <c:scaling>
          <c:orientation val="minMax"/>
        </c:scaling>
        <c:delete val="0"/>
        <c:axPos val="l"/>
        <c:majorGridlines>
          <c:spPr>
            <a:ln w="9525" cap="flat" cmpd="sng" algn="ctr">
              <a:solidFill>
                <a:schemeClr val="tx2">
                  <a:lumMod val="9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crossAx val="7100002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Count of name</c:v>
                </c:pt>
              </c:strCache>
            </c:strRef>
          </c:tx>
          <c:spPr>
            <a:gradFill>
              <a:gsLst>
                <a:gs pos="50000">
                  <a:srgbClr val="00B0F0"/>
                </a:gs>
                <a:gs pos="100000">
                  <a:srgbClr val="92D050"/>
                </a:gs>
              </a:gsLst>
              <a:lin ang="5400000" scaled="0"/>
            </a:gradFill>
            <a:ln>
              <a:noFill/>
            </a:ln>
            <a:effectLst/>
            <a:sp3d/>
          </c:spPr>
          <c:invertIfNegative val="0"/>
          <c:dLbls>
            <c:delete val="1"/>
          </c:dLbls>
          <c:cat>
            <c:numRef>
              <c:f>Sheet1!$A$2:$A$31</c:f>
              <c:numCache>
                <c:formatCode>General</c:formatCode>
                <c:ptCount val="30"/>
                <c:pt idx="0">
                  <c:v>2</c:v>
                </c:pt>
                <c:pt idx="1">
                  <c:v>2.1</c:v>
                </c:pt>
                <c:pt idx="2">
                  <c:v>2.2000000000000002</c:v>
                </c:pt>
                <c:pt idx="3">
                  <c:v>2.2999999999999998</c:v>
                </c:pt>
                <c:pt idx="4">
                  <c:v>2.4</c:v>
                </c:pt>
                <c:pt idx="5">
                  <c:v>2.5</c:v>
                </c:pt>
                <c:pt idx="6">
                  <c:v>2.6</c:v>
                </c:pt>
                <c:pt idx="7">
                  <c:v>2.7</c:v>
                </c:pt>
                <c:pt idx="8">
                  <c:v>2.8</c:v>
                </c:pt>
                <c:pt idx="9">
                  <c:v>2.9</c:v>
                </c:pt>
                <c:pt idx="10">
                  <c:v>3</c:v>
                </c:pt>
                <c:pt idx="11">
                  <c:v>3.1</c:v>
                </c:pt>
                <c:pt idx="12">
                  <c:v>3.2</c:v>
                </c:pt>
                <c:pt idx="13">
                  <c:v>3.3</c:v>
                </c:pt>
                <c:pt idx="14">
                  <c:v>3.4</c:v>
                </c:pt>
                <c:pt idx="15">
                  <c:v>3.5</c:v>
                </c:pt>
                <c:pt idx="16">
                  <c:v>3.6</c:v>
                </c:pt>
                <c:pt idx="17">
                  <c:v>3.7</c:v>
                </c:pt>
                <c:pt idx="18">
                  <c:v>3.8</c:v>
                </c:pt>
                <c:pt idx="19">
                  <c:v>3.9</c:v>
                </c:pt>
                <c:pt idx="20">
                  <c:v>4</c:v>
                </c:pt>
                <c:pt idx="21">
                  <c:v>4.0999999999999996</c:v>
                </c:pt>
                <c:pt idx="22">
                  <c:v>4.2</c:v>
                </c:pt>
                <c:pt idx="23">
                  <c:v>4.3</c:v>
                </c:pt>
                <c:pt idx="24">
                  <c:v>4.4000000000000004</c:v>
                </c:pt>
                <c:pt idx="25">
                  <c:v>4.5</c:v>
                </c:pt>
                <c:pt idx="26">
                  <c:v>4.5999999999999996</c:v>
                </c:pt>
                <c:pt idx="27">
                  <c:v>4.7</c:v>
                </c:pt>
                <c:pt idx="28">
                  <c:v>4.8</c:v>
                </c:pt>
                <c:pt idx="29">
                  <c:v>4.9000000000000004</c:v>
                </c:pt>
              </c:numCache>
            </c:numRef>
          </c:cat>
          <c:val>
            <c:numRef>
              <c:f>Sheet1!$B$2:$B$31</c:f>
              <c:numCache>
                <c:formatCode>General</c:formatCode>
                <c:ptCount val="30"/>
                <c:pt idx="0">
                  <c:v>11</c:v>
                </c:pt>
                <c:pt idx="1">
                  <c:v>11</c:v>
                </c:pt>
                <c:pt idx="2">
                  <c:v>23</c:v>
                </c:pt>
                <c:pt idx="3">
                  <c:v>33</c:v>
                </c:pt>
                <c:pt idx="4">
                  <c:v>44</c:v>
                </c:pt>
                <c:pt idx="5">
                  <c:v>44</c:v>
                </c:pt>
                <c:pt idx="6">
                  <c:v>112</c:v>
                </c:pt>
                <c:pt idx="7">
                  <c:v>162</c:v>
                </c:pt>
                <c:pt idx="8">
                  <c:v>286</c:v>
                </c:pt>
                <c:pt idx="9">
                  <c:v>261</c:v>
                </c:pt>
                <c:pt idx="10">
                  <c:v>236</c:v>
                </c:pt>
                <c:pt idx="11">
                  <c:v>237</c:v>
                </c:pt>
                <c:pt idx="12">
                  <c:v>209</c:v>
                </c:pt>
                <c:pt idx="13">
                  <c:v>190</c:v>
                </c:pt>
                <c:pt idx="14">
                  <c:v>320</c:v>
                </c:pt>
                <c:pt idx="15">
                  <c:v>424</c:v>
                </c:pt>
                <c:pt idx="16">
                  <c:v>762</c:v>
                </c:pt>
                <c:pt idx="17">
                  <c:v>1448</c:v>
                </c:pt>
                <c:pt idx="18">
                  <c:v>2289</c:v>
                </c:pt>
                <c:pt idx="19">
                  <c:v>3016</c:v>
                </c:pt>
                <c:pt idx="20">
                  <c:v>2631</c:v>
                </c:pt>
                <c:pt idx="21">
                  <c:v>2468</c:v>
                </c:pt>
                <c:pt idx="22">
                  <c:v>1701</c:v>
                </c:pt>
                <c:pt idx="23">
                  <c:v>1151</c:v>
                </c:pt>
                <c:pt idx="24">
                  <c:v>600</c:v>
                </c:pt>
                <c:pt idx="25">
                  <c:v>259</c:v>
                </c:pt>
                <c:pt idx="26">
                  <c:v>119</c:v>
                </c:pt>
                <c:pt idx="27">
                  <c:v>53</c:v>
                </c:pt>
                <c:pt idx="28">
                  <c:v>10</c:v>
                </c:pt>
                <c:pt idx="29">
                  <c:v>8</c:v>
                </c:pt>
              </c:numCache>
            </c:numRef>
          </c:val>
          <c:shape val="pyramid"/>
          <c:extLst>
            <c:ext xmlns:c16="http://schemas.microsoft.com/office/drawing/2014/chart" uri="{C3380CC4-5D6E-409C-BE32-E72D297353CC}">
              <c16:uniqueId val="{00000000-96E5-4FA6-B51F-D01A8C1FDE47}"/>
            </c:ext>
          </c:extLst>
        </c:ser>
        <c:dLbls>
          <c:showLegendKey val="0"/>
          <c:showVal val="1"/>
          <c:showCatName val="0"/>
          <c:showSerName val="0"/>
          <c:showPercent val="0"/>
          <c:showBubbleSize val="0"/>
        </c:dLbls>
        <c:gapWidth val="59"/>
        <c:gapDepth val="105"/>
        <c:shape val="box"/>
        <c:axId val="1657558896"/>
        <c:axId val="1657561808"/>
        <c:axId val="0"/>
      </c:bar3DChart>
      <c:catAx>
        <c:axId val="165755889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crossAx val="1657561808"/>
        <c:crosses val="autoZero"/>
        <c:auto val="1"/>
        <c:lblAlgn val="ctr"/>
        <c:lblOffset val="100"/>
        <c:noMultiLvlLbl val="0"/>
      </c:catAx>
      <c:valAx>
        <c:axId val="1657561808"/>
        <c:scaling>
          <c:orientation val="minMax"/>
        </c:scaling>
        <c:delete val="0"/>
        <c:axPos val="l"/>
        <c:majorGridlines>
          <c:spPr>
            <a:ln w="9525" cap="flat" cmpd="sng" algn="ctr">
              <a:solidFill>
                <a:schemeClr val="tx2"/>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crossAx val="16575588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bar"/>
        <c:grouping val="clustered"/>
        <c:varyColors val="0"/>
        <c:ser>
          <c:idx val="0"/>
          <c:order val="0"/>
          <c:tx>
            <c:strRef>
              <c:f>Sheet1!$B$1</c:f>
              <c:strCache>
                <c:ptCount val="1"/>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cat>
            <c:strRef>
              <c:f>Sheet1!$A$2:$A$11</c:f>
              <c:strCache>
                <c:ptCount val="10"/>
                <c:pt idx="0">
                  <c:v>Casual Dining</c:v>
                </c:pt>
                <c:pt idx="1">
                  <c:v>Quick Bites</c:v>
                </c:pt>
                <c:pt idx="2">
                  <c:v>Cafe</c:v>
                </c:pt>
                <c:pt idx="3">
                  <c:v>Dessert Parlor</c:v>
                </c:pt>
                <c:pt idx="4">
                  <c:v>Casual Dining, Bar</c:v>
                </c:pt>
                <c:pt idx="5">
                  <c:v>Delivery</c:v>
                </c:pt>
                <c:pt idx="6">
                  <c:v>Bar</c:v>
                </c:pt>
                <c:pt idx="7">
                  <c:v>Takeaway, Delivery</c:v>
                </c:pt>
                <c:pt idx="8">
                  <c:v>Fine Dining</c:v>
                </c:pt>
                <c:pt idx="9">
                  <c:v>Pub</c:v>
                </c:pt>
              </c:strCache>
            </c:strRef>
          </c:cat>
          <c:val>
            <c:numRef>
              <c:f>Sheet1!$B$2:$B$11</c:f>
              <c:numCache>
                <c:formatCode>General</c:formatCode>
                <c:ptCount val="10"/>
                <c:pt idx="0">
                  <c:v>6177</c:v>
                </c:pt>
                <c:pt idx="1">
                  <c:v>4767</c:v>
                </c:pt>
                <c:pt idx="2">
                  <c:v>1837</c:v>
                </c:pt>
                <c:pt idx="3">
                  <c:v>1005</c:v>
                </c:pt>
                <c:pt idx="4">
                  <c:v>638</c:v>
                </c:pt>
                <c:pt idx="5">
                  <c:v>616</c:v>
                </c:pt>
                <c:pt idx="6">
                  <c:v>301</c:v>
                </c:pt>
                <c:pt idx="7">
                  <c:v>284</c:v>
                </c:pt>
                <c:pt idx="8">
                  <c:v>272</c:v>
                </c:pt>
                <c:pt idx="9">
                  <c:v>219</c:v>
                </c:pt>
              </c:numCache>
            </c:numRef>
          </c:val>
          <c:extLst>
            <c:ext xmlns:c16="http://schemas.microsoft.com/office/drawing/2014/chart" uri="{C3380CC4-5D6E-409C-BE32-E72D297353CC}">
              <c16:uniqueId val="{00000000-E114-4672-9F9B-BD06301F87BB}"/>
            </c:ext>
          </c:extLst>
        </c:ser>
        <c:dLbls>
          <c:showLegendKey val="0"/>
          <c:showVal val="0"/>
          <c:showCatName val="0"/>
          <c:showSerName val="0"/>
          <c:showPercent val="0"/>
          <c:showBubbleSize val="0"/>
        </c:dLbls>
        <c:gapWidth val="65"/>
        <c:shape val="box"/>
        <c:axId val="1654994160"/>
        <c:axId val="1654985424"/>
        <c:axId val="0"/>
      </c:bar3DChart>
      <c:catAx>
        <c:axId val="1654994160"/>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00" b="0" i="1" u="none" strike="noStrike" kern="1200" cap="all" baseline="0">
                <a:solidFill>
                  <a:schemeClr val="dk1">
                    <a:lumMod val="75000"/>
                    <a:lumOff val="25000"/>
                  </a:schemeClr>
                </a:solidFill>
                <a:latin typeface="+mn-lt"/>
                <a:ea typeface="+mn-ea"/>
                <a:cs typeface="+mn-cs"/>
              </a:defRPr>
            </a:pPr>
            <a:endParaRPr lang="en-US"/>
          </a:p>
        </c:txPr>
        <c:crossAx val="1654985424"/>
        <c:crosses val="autoZero"/>
        <c:auto val="1"/>
        <c:lblAlgn val="ctr"/>
        <c:lblOffset val="100"/>
        <c:noMultiLvlLbl val="0"/>
      </c:catAx>
      <c:valAx>
        <c:axId val="1654985424"/>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1" u="none" strike="noStrike" kern="1200" baseline="0">
                <a:solidFill>
                  <a:schemeClr val="dk1">
                    <a:lumMod val="75000"/>
                    <a:lumOff val="25000"/>
                  </a:schemeClr>
                </a:solidFill>
                <a:latin typeface="+mn-lt"/>
                <a:ea typeface="+mn-ea"/>
                <a:cs typeface="+mn-cs"/>
              </a:defRPr>
            </a:pPr>
            <a:endParaRPr lang="en-US"/>
          </a:p>
        </c:txPr>
        <c:crossAx val="16549941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bar"/>
        <c:grouping val="clustered"/>
        <c:varyColors val="0"/>
        <c:ser>
          <c:idx val="0"/>
          <c:order val="0"/>
          <c:tx>
            <c:strRef>
              <c:f>Sheet1!$B$1</c:f>
              <c:strCache>
                <c:ptCount val="1"/>
              </c:strCache>
            </c:strRef>
          </c:tx>
          <c:spPr>
            <a:gradFill>
              <a:gsLst>
                <a:gs pos="0">
                  <a:schemeClr val="bg2">
                    <a:tint val="96000"/>
                    <a:shade val="100000"/>
                    <a:hueMod val="270000"/>
                    <a:satMod val="200000"/>
                    <a:lumMod val="128000"/>
                  </a:schemeClr>
                </a:gs>
                <a:gs pos="50000">
                  <a:srgbClr val="FFFF00"/>
                </a:gs>
                <a:gs pos="100000">
                  <a:schemeClr val="accent4">
                    <a:lumMod val="40000"/>
                    <a:lumOff val="60000"/>
                  </a:schemeClr>
                </a:gs>
              </a:gsLst>
              <a:lin ang="5400000" scaled="0"/>
            </a:gradFill>
            <a:ln>
              <a:noFill/>
            </a:ln>
            <a:effectLst/>
            <a:scene3d>
              <a:camera prst="orthographicFront"/>
              <a:lightRig rig="threePt" dir="t"/>
            </a:scene3d>
            <a:sp3d>
              <a:bevelB w="101600" prst="riblet"/>
            </a:sp3d>
          </c:spPr>
          <c:invertIfNegative val="0"/>
          <c:cat>
            <c:strRef>
              <c:f>Sheet1!$A$2:$A$11</c:f>
              <c:strCache>
                <c:ptCount val="10"/>
                <c:pt idx="0">
                  <c:v>Club, Casual Dining</c:v>
                </c:pt>
                <c:pt idx="1">
                  <c:v>Microbrewery, Lounge</c:v>
                </c:pt>
                <c:pt idx="2">
                  <c:v>Bar, Pub</c:v>
                </c:pt>
                <c:pt idx="3">
                  <c:v>Cafe, Lounge</c:v>
                </c:pt>
                <c:pt idx="4">
                  <c:v>Microbrewery, Bar</c:v>
                </c:pt>
                <c:pt idx="5">
                  <c:v>Dessert Parlor, Kiosk</c:v>
                </c:pt>
                <c:pt idx="6">
                  <c:v>Casual Dining, Irani Cafee</c:v>
                </c:pt>
                <c:pt idx="7">
                  <c:v>Pub, Cafe</c:v>
                </c:pt>
                <c:pt idx="8">
                  <c:v>Food Court, Casual Dining</c:v>
                </c:pt>
                <c:pt idx="9">
                  <c:v>Dhaba</c:v>
                </c:pt>
              </c:strCache>
            </c:strRef>
          </c:cat>
          <c:val>
            <c:numRef>
              <c:f>Sheet1!$B$2:$B$11</c:f>
              <c:numCache>
                <c:formatCode>General</c:formatCode>
                <c:ptCount val="10"/>
                <c:pt idx="0">
                  <c:v>4</c:v>
                </c:pt>
                <c:pt idx="1">
                  <c:v>3</c:v>
                </c:pt>
                <c:pt idx="2">
                  <c:v>3</c:v>
                </c:pt>
                <c:pt idx="3">
                  <c:v>2</c:v>
                </c:pt>
                <c:pt idx="4">
                  <c:v>2</c:v>
                </c:pt>
                <c:pt idx="5">
                  <c:v>2</c:v>
                </c:pt>
                <c:pt idx="6">
                  <c:v>2</c:v>
                </c:pt>
                <c:pt idx="7">
                  <c:v>2</c:v>
                </c:pt>
                <c:pt idx="8">
                  <c:v>1</c:v>
                </c:pt>
                <c:pt idx="9">
                  <c:v>1</c:v>
                </c:pt>
              </c:numCache>
            </c:numRef>
          </c:val>
          <c:shape val="pyramid"/>
          <c:extLst>
            <c:ext xmlns:c16="http://schemas.microsoft.com/office/drawing/2014/chart" uri="{C3380CC4-5D6E-409C-BE32-E72D297353CC}">
              <c16:uniqueId val="{00000000-A762-4FDB-A07A-73FBAF9FCF17}"/>
            </c:ext>
          </c:extLst>
        </c:ser>
        <c:dLbls>
          <c:showLegendKey val="0"/>
          <c:showVal val="0"/>
          <c:showCatName val="0"/>
          <c:showSerName val="0"/>
          <c:showPercent val="0"/>
          <c:showBubbleSize val="0"/>
        </c:dLbls>
        <c:gapWidth val="90"/>
        <c:shape val="box"/>
        <c:axId val="1704667952"/>
        <c:axId val="1704653392"/>
        <c:axId val="0"/>
      </c:bar3DChart>
      <c:catAx>
        <c:axId val="170466795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1" u="none" strike="noStrike" kern="1200" baseline="0">
                <a:solidFill>
                  <a:schemeClr val="tx1">
                    <a:lumMod val="65000"/>
                    <a:lumOff val="35000"/>
                  </a:schemeClr>
                </a:solidFill>
                <a:latin typeface="+mn-lt"/>
                <a:ea typeface="+mn-ea"/>
                <a:cs typeface="+mn-cs"/>
              </a:defRPr>
            </a:pPr>
            <a:endParaRPr lang="en-US"/>
          </a:p>
        </c:txPr>
        <c:crossAx val="1704653392"/>
        <c:crosses val="autoZero"/>
        <c:auto val="1"/>
        <c:lblAlgn val="ctr"/>
        <c:lblOffset val="100"/>
        <c:noMultiLvlLbl val="0"/>
      </c:catAx>
      <c:valAx>
        <c:axId val="170465339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1" u="none" strike="noStrike" kern="1200" baseline="0">
                <a:solidFill>
                  <a:schemeClr val="tx1">
                    <a:lumMod val="65000"/>
                    <a:lumOff val="35000"/>
                  </a:schemeClr>
                </a:solidFill>
                <a:latin typeface="+mn-lt"/>
                <a:ea typeface="+mn-ea"/>
                <a:cs typeface="+mn-cs"/>
              </a:defRPr>
            </a:pPr>
            <a:endParaRPr lang="en-US"/>
          </a:p>
        </c:txPr>
        <c:crossAx val="17046679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[Zomato.csv]Sheet2!PivotTable4</c:name>
    <c:fmtId val="-1"/>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Sheet2!$B$92</c:f>
              <c:strCache>
                <c:ptCount val="1"/>
                <c:pt idx="0">
                  <c:v>Total</c:v>
                </c:pt>
              </c:strCache>
            </c:strRef>
          </c:tx>
          <c:spPr>
            <a:gradFill rotWithShape="1">
              <a:gsLst>
                <a:gs pos="25000">
                  <a:srgbClr val="00B0F0"/>
                </a:gs>
                <a:gs pos="61000">
                  <a:schemeClr val="bg2">
                    <a:lumMod val="40000"/>
                    <a:lumOff val="60000"/>
                  </a:schemeClr>
                </a:gs>
                <a:gs pos="99000">
                  <a:srgbClr val="FFFF00"/>
                </a:gs>
              </a:gsLst>
              <a:lin ang="2520000" scaled="0"/>
            </a:gradFill>
            <a:ln>
              <a:noFill/>
            </a:ln>
            <a:effectLst/>
          </c:spPr>
          <c:invertIfNegative val="0"/>
          <c:cat>
            <c:strRef>
              <c:f>Sheet2!$A$93:$A$149</c:f>
              <c:strCache>
                <c:ptCount val="56"/>
                <c:pt idx="0">
                  <c:v>400</c:v>
                </c:pt>
                <c:pt idx="1">
                  <c:v>500</c:v>
                </c:pt>
                <c:pt idx="2">
                  <c:v>600</c:v>
                </c:pt>
                <c:pt idx="3">
                  <c:v>300</c:v>
                </c:pt>
                <c:pt idx="4">
                  <c:v>800</c:v>
                </c:pt>
                <c:pt idx="5">
                  <c:v>700</c:v>
                </c:pt>
                <c:pt idx="6">
                  <c:v>1000</c:v>
                </c:pt>
                <c:pt idx="7">
                  <c:v>200</c:v>
                </c:pt>
                <c:pt idx="8">
                  <c:v>250</c:v>
                </c:pt>
                <c:pt idx="9">
                  <c:v>450</c:v>
                </c:pt>
                <c:pt idx="10">
                  <c:v>750</c:v>
                </c:pt>
                <c:pt idx="11">
                  <c:v>1200</c:v>
                </c:pt>
                <c:pt idx="12">
                  <c:v>650</c:v>
                </c:pt>
                <c:pt idx="13">
                  <c:v>1500</c:v>
                </c:pt>
                <c:pt idx="14">
                  <c:v>350</c:v>
                </c:pt>
                <c:pt idx="15">
                  <c:v>550</c:v>
                </c:pt>
                <c:pt idx="16">
                  <c:v>900</c:v>
                </c:pt>
                <c:pt idx="17">
                  <c:v>1100</c:v>
                </c:pt>
                <c:pt idx="18">
                  <c:v>1300</c:v>
                </c:pt>
                <c:pt idx="19">
                  <c:v>150</c:v>
                </c:pt>
                <c:pt idx="20">
                  <c:v>1400</c:v>
                </c:pt>
                <c:pt idx="21">
                  <c:v>2000</c:v>
                </c:pt>
                <c:pt idx="22">
                  <c:v>1700</c:v>
                </c:pt>
                <c:pt idx="23">
                  <c:v>1800</c:v>
                </c:pt>
                <c:pt idx="24">
                  <c:v>3000</c:v>
                </c:pt>
                <c:pt idx="25">
                  <c:v>1600</c:v>
                </c:pt>
                <c:pt idx="26">
                  <c:v>850</c:v>
                </c:pt>
                <c:pt idx="27">
                  <c:v>100</c:v>
                </c:pt>
                <c:pt idx="28">
                  <c:v>2500</c:v>
                </c:pt>
                <c:pt idx="29">
                  <c:v>2100</c:v>
                </c:pt>
                <c:pt idx="30">
                  <c:v>950</c:v>
                </c:pt>
                <c:pt idx="31">
                  <c:v>1900</c:v>
                </c:pt>
                <c:pt idx="32">
                  <c:v>2200</c:v>
                </c:pt>
                <c:pt idx="33">
                  <c:v>4000</c:v>
                </c:pt>
                <c:pt idx="34">
                  <c:v>3500</c:v>
                </c:pt>
                <c:pt idx="35">
                  <c:v>2800</c:v>
                </c:pt>
                <c:pt idx="36">
                  <c:v>1350</c:v>
                </c:pt>
                <c:pt idx="37">
                  <c:v>180</c:v>
                </c:pt>
                <c:pt idx="38">
                  <c:v>2400</c:v>
                </c:pt>
                <c:pt idx="39">
                  <c:v>3400</c:v>
                </c:pt>
                <c:pt idx="40">
                  <c:v>230</c:v>
                </c:pt>
                <c:pt idx="41">
                  <c:v>40</c:v>
                </c:pt>
                <c:pt idx="42">
                  <c:v>1250</c:v>
                </c:pt>
                <c:pt idx="43">
                  <c:v>4100</c:v>
                </c:pt>
                <c:pt idx="44">
                  <c:v>1450</c:v>
                </c:pt>
                <c:pt idx="45">
                  <c:v>330</c:v>
                </c:pt>
                <c:pt idx="46">
                  <c:v>1050</c:v>
                </c:pt>
                <c:pt idx="47">
                  <c:v>4500</c:v>
                </c:pt>
                <c:pt idx="48">
                  <c:v>120</c:v>
                </c:pt>
                <c:pt idx="49">
                  <c:v>6000</c:v>
                </c:pt>
                <c:pt idx="50">
                  <c:v>3200</c:v>
                </c:pt>
                <c:pt idx="51">
                  <c:v>2700</c:v>
                </c:pt>
                <c:pt idx="52">
                  <c:v>5000</c:v>
                </c:pt>
                <c:pt idx="53">
                  <c:v>1650</c:v>
                </c:pt>
                <c:pt idx="54">
                  <c:v>3700</c:v>
                </c:pt>
                <c:pt idx="55">
                  <c:v>2300</c:v>
                </c:pt>
              </c:strCache>
            </c:strRef>
          </c:cat>
          <c:val>
            <c:numRef>
              <c:f>Sheet2!$B$93:$B$149</c:f>
              <c:numCache>
                <c:formatCode>General</c:formatCode>
                <c:ptCount val="56"/>
                <c:pt idx="0">
                  <c:v>2249</c:v>
                </c:pt>
                <c:pt idx="1">
                  <c:v>2013</c:v>
                </c:pt>
                <c:pt idx="2">
                  <c:v>1841</c:v>
                </c:pt>
                <c:pt idx="3">
                  <c:v>1531</c:v>
                </c:pt>
                <c:pt idx="4">
                  <c:v>1319</c:v>
                </c:pt>
                <c:pt idx="5">
                  <c:v>978</c:v>
                </c:pt>
                <c:pt idx="6">
                  <c:v>938</c:v>
                </c:pt>
                <c:pt idx="7">
                  <c:v>803</c:v>
                </c:pt>
                <c:pt idx="8">
                  <c:v>653</c:v>
                </c:pt>
                <c:pt idx="9">
                  <c:v>645</c:v>
                </c:pt>
                <c:pt idx="10">
                  <c:v>568</c:v>
                </c:pt>
                <c:pt idx="11">
                  <c:v>567</c:v>
                </c:pt>
                <c:pt idx="12">
                  <c:v>552</c:v>
                </c:pt>
                <c:pt idx="13">
                  <c:v>522</c:v>
                </c:pt>
                <c:pt idx="14">
                  <c:v>480</c:v>
                </c:pt>
                <c:pt idx="15">
                  <c:v>385</c:v>
                </c:pt>
                <c:pt idx="16">
                  <c:v>380</c:v>
                </c:pt>
                <c:pt idx="17">
                  <c:v>376</c:v>
                </c:pt>
                <c:pt idx="18">
                  <c:v>331</c:v>
                </c:pt>
                <c:pt idx="19">
                  <c:v>323</c:v>
                </c:pt>
                <c:pt idx="20">
                  <c:v>283</c:v>
                </c:pt>
                <c:pt idx="21">
                  <c:v>226</c:v>
                </c:pt>
                <c:pt idx="22">
                  <c:v>136</c:v>
                </c:pt>
                <c:pt idx="23">
                  <c:v>127</c:v>
                </c:pt>
                <c:pt idx="24">
                  <c:v>126</c:v>
                </c:pt>
                <c:pt idx="25">
                  <c:v>123</c:v>
                </c:pt>
                <c:pt idx="26">
                  <c:v>114</c:v>
                </c:pt>
                <c:pt idx="27">
                  <c:v>112</c:v>
                </c:pt>
                <c:pt idx="28">
                  <c:v>94</c:v>
                </c:pt>
                <c:pt idx="29">
                  <c:v>38</c:v>
                </c:pt>
                <c:pt idx="30">
                  <c:v>36</c:v>
                </c:pt>
                <c:pt idx="31">
                  <c:v>31</c:v>
                </c:pt>
                <c:pt idx="32">
                  <c:v>30</c:v>
                </c:pt>
                <c:pt idx="33">
                  <c:v>24</c:v>
                </c:pt>
                <c:pt idx="34">
                  <c:v>23</c:v>
                </c:pt>
                <c:pt idx="35">
                  <c:v>22</c:v>
                </c:pt>
                <c:pt idx="36">
                  <c:v>18</c:v>
                </c:pt>
                <c:pt idx="37">
                  <c:v>17</c:v>
                </c:pt>
                <c:pt idx="38">
                  <c:v>17</c:v>
                </c:pt>
                <c:pt idx="39">
                  <c:v>13</c:v>
                </c:pt>
                <c:pt idx="40">
                  <c:v>10</c:v>
                </c:pt>
                <c:pt idx="41">
                  <c:v>8</c:v>
                </c:pt>
                <c:pt idx="42">
                  <c:v>8</c:v>
                </c:pt>
                <c:pt idx="43">
                  <c:v>4</c:v>
                </c:pt>
                <c:pt idx="44">
                  <c:v>4</c:v>
                </c:pt>
                <c:pt idx="45">
                  <c:v>4</c:v>
                </c:pt>
                <c:pt idx="46">
                  <c:v>3</c:v>
                </c:pt>
                <c:pt idx="47">
                  <c:v>2</c:v>
                </c:pt>
                <c:pt idx="48">
                  <c:v>2</c:v>
                </c:pt>
                <c:pt idx="49">
                  <c:v>2</c:v>
                </c:pt>
                <c:pt idx="50">
                  <c:v>2</c:v>
                </c:pt>
                <c:pt idx="51">
                  <c:v>1</c:v>
                </c:pt>
                <c:pt idx="52">
                  <c:v>1</c:v>
                </c:pt>
                <c:pt idx="53">
                  <c:v>1</c:v>
                </c:pt>
                <c:pt idx="54">
                  <c:v>1</c:v>
                </c:pt>
                <c:pt idx="55">
                  <c:v>1</c:v>
                </c:pt>
              </c:numCache>
            </c:numRef>
          </c:val>
          <c:extLst>
            <c:ext xmlns:c16="http://schemas.microsoft.com/office/drawing/2014/chart" uri="{C3380CC4-5D6E-409C-BE32-E72D297353CC}">
              <c16:uniqueId val="{00000000-2902-4FE4-A662-49A5607F2DC2}"/>
            </c:ext>
          </c:extLst>
        </c:ser>
        <c:dLbls>
          <c:showLegendKey val="0"/>
          <c:showVal val="0"/>
          <c:showCatName val="0"/>
          <c:showSerName val="0"/>
          <c:showPercent val="0"/>
          <c:showBubbleSize val="0"/>
        </c:dLbls>
        <c:gapWidth val="40"/>
        <c:axId val="694585279"/>
        <c:axId val="694586111"/>
      </c:barChart>
      <c:catAx>
        <c:axId val="694585279"/>
        <c:scaling>
          <c:orientation val="minMax"/>
        </c:scaling>
        <c:delete val="0"/>
        <c:axPos val="l"/>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US"/>
          </a:p>
        </c:txPr>
        <c:crossAx val="694586111"/>
        <c:crosses val="autoZero"/>
        <c:auto val="1"/>
        <c:lblAlgn val="ctr"/>
        <c:lblOffset val="100"/>
        <c:noMultiLvlLbl val="0"/>
      </c:catAx>
      <c:valAx>
        <c:axId val="694586111"/>
        <c:scaling>
          <c:orientation val="minMax"/>
        </c:scaling>
        <c:delete val="0"/>
        <c:axPos val="b"/>
        <c:majorGridlines>
          <c:spPr>
            <a:ln w="9525" cap="flat" cmpd="sng" algn="ctr">
              <a:solidFill>
                <a:schemeClr val="tx2">
                  <a:lumMod val="9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US"/>
          </a:p>
        </c:txPr>
        <c:crossAx val="69458527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E65B-41CB-BC44-4D7FD68EAFB2}"/>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E65B-41CB-BC44-4D7FD68EAFB2}"/>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E65B-41CB-BC44-4D7FD68EAFB2}"/>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E65B-41CB-BC44-4D7FD68EAFB2}"/>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E65B-41CB-BC44-4D7FD68EAFB2}"/>
              </c:ext>
            </c:extLst>
          </c:dPt>
          <c:dPt>
            <c:idx val="5"/>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B-E65B-41CB-BC44-4D7FD68EAFB2}"/>
              </c:ext>
            </c:extLst>
          </c:dPt>
          <c:dPt>
            <c:idx val="6"/>
            <c:bubble3D val="0"/>
            <c:spPr>
              <a:solidFill>
                <a:schemeClr val="accent1">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D-E65B-41CB-BC44-4D7FD68EAFB2}"/>
              </c:ext>
            </c:extLst>
          </c:dPt>
          <c:dPt>
            <c:idx val="7"/>
            <c:bubble3D val="0"/>
            <c:spPr>
              <a:solidFill>
                <a:schemeClr val="accent2">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F-E65B-41CB-BC44-4D7FD68EAFB2}"/>
              </c:ext>
            </c:extLst>
          </c:dPt>
          <c:dPt>
            <c:idx val="8"/>
            <c:bubble3D val="0"/>
            <c:spPr>
              <a:solidFill>
                <a:schemeClr val="accent3">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11-E65B-41CB-BC44-4D7FD68EAFB2}"/>
              </c:ext>
            </c:extLst>
          </c:dPt>
          <c:dPt>
            <c:idx val="9"/>
            <c:bubble3D val="0"/>
            <c:spPr>
              <a:solidFill>
                <a:schemeClr val="accent4">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13-E65B-41CB-BC44-4D7FD68EAFB2}"/>
              </c:ext>
            </c:extLst>
          </c:dPt>
          <c:dLbls>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E65B-41CB-BC44-4D7FD68EAFB2}"/>
                </c:ext>
              </c:extLst>
            </c:dLbl>
            <c:dLbl>
              <c:idx val="1"/>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E65B-41CB-BC44-4D7FD68EAFB2}"/>
                </c:ext>
              </c:extLst>
            </c:dLbl>
            <c:dLbl>
              <c:idx val="2"/>
              <c:layout>
                <c:manualLayout>
                  <c:x val="5.6522516511695722E-2"/>
                  <c:y val="0"/>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3"/>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E65B-41CB-BC44-4D7FD68EAFB2}"/>
                </c:ext>
              </c:extLst>
            </c:dLbl>
            <c:dLbl>
              <c:idx val="3"/>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E65B-41CB-BC44-4D7FD68EAFB2}"/>
                </c:ext>
              </c:extLst>
            </c:dLbl>
            <c:dLbl>
              <c:idx val="4"/>
              <c:layout>
                <c:manualLayout>
                  <c:x val="2.2526829682222869E-17"/>
                  <c:y val="1.4167513556748701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5"/>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E65B-41CB-BC44-4D7FD68EAFB2}"/>
                </c:ext>
              </c:extLst>
            </c:dLbl>
            <c:dLbl>
              <c:idx val="5"/>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6"/>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B-E65B-41CB-BC44-4D7FD68EAFB2}"/>
                </c:ext>
              </c:extLst>
            </c:dLbl>
            <c:dLbl>
              <c:idx val="6"/>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1">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D-E65B-41CB-BC44-4D7FD68EAFB2}"/>
                </c:ext>
              </c:extLst>
            </c:dLbl>
            <c:dLbl>
              <c:idx val="7"/>
              <c:layout>
                <c:manualLayout>
                  <c:x val="-4.9150014357996319E-2"/>
                  <c:y val="-2.3612522594581169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2">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E65B-41CB-BC44-4D7FD68EAFB2}"/>
                </c:ext>
              </c:extLst>
            </c:dLbl>
            <c:dLbl>
              <c:idx val="8"/>
              <c:layout>
                <c:manualLayout>
                  <c:x val="1.9660005743198528E-2"/>
                  <c:y val="-2.3612522594581169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3">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E65B-41CB-BC44-4D7FD68EAFB2}"/>
                </c:ext>
              </c:extLst>
            </c:dLbl>
            <c:dLbl>
              <c:idx val="9"/>
              <c:layout>
                <c:manualLayout>
                  <c:x val="8.3555024408593748E-2"/>
                  <c:y val="-3.3057531632413636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4">
                          <a:lumMod val="60000"/>
                        </a:schemeClr>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3-E65B-41CB-BC44-4D7FD68EAFB2}"/>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Sheet1!$A$2:$A$11</c:f>
              <c:strCache>
                <c:ptCount val="10"/>
                <c:pt idx="0">
                  <c:v>North Indian</c:v>
                </c:pt>
                <c:pt idx="1">
                  <c:v>North Indian, Chinese</c:v>
                </c:pt>
                <c:pt idx="2">
                  <c:v>South Indian</c:v>
                </c:pt>
                <c:pt idx="3">
                  <c:v>Cafe</c:v>
                </c:pt>
                <c:pt idx="4">
                  <c:v>South Indian, North Indian, Chinese</c:v>
                </c:pt>
                <c:pt idx="5">
                  <c:v>Ice Cream, Desserts</c:v>
                </c:pt>
                <c:pt idx="6">
                  <c:v>Desserts, Beverages</c:v>
                </c:pt>
                <c:pt idx="7">
                  <c:v>Bakery, Desserts</c:v>
                </c:pt>
                <c:pt idx="8">
                  <c:v>Chinese</c:v>
                </c:pt>
                <c:pt idx="9">
                  <c:v>Desserts</c:v>
                </c:pt>
              </c:strCache>
            </c:strRef>
          </c:cat>
          <c:val>
            <c:numRef>
              <c:f>Sheet1!$B$2:$B$11</c:f>
              <c:numCache>
                <c:formatCode>General</c:formatCode>
                <c:ptCount val="10"/>
                <c:pt idx="0">
                  <c:v>957</c:v>
                </c:pt>
                <c:pt idx="1">
                  <c:v>659</c:v>
                </c:pt>
                <c:pt idx="2">
                  <c:v>325</c:v>
                </c:pt>
                <c:pt idx="3">
                  <c:v>243</c:v>
                </c:pt>
                <c:pt idx="4">
                  <c:v>227</c:v>
                </c:pt>
                <c:pt idx="5">
                  <c:v>208</c:v>
                </c:pt>
                <c:pt idx="6">
                  <c:v>198</c:v>
                </c:pt>
                <c:pt idx="7">
                  <c:v>191</c:v>
                </c:pt>
                <c:pt idx="8">
                  <c:v>179</c:v>
                </c:pt>
                <c:pt idx="9">
                  <c:v>168</c:v>
                </c:pt>
              </c:numCache>
            </c:numRef>
          </c:val>
          <c:extLst>
            <c:ext xmlns:c16="http://schemas.microsoft.com/office/drawing/2014/chart" uri="{C3380CC4-5D6E-409C-BE32-E72D297353CC}">
              <c16:uniqueId val="{00000014-E65B-41CB-BC44-4D7FD68EAFB2}"/>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8185947537879112E-2"/>
          <c:y val="4.3795214223844761E-2"/>
          <c:w val="0.88414346644169495"/>
          <c:h val="0.40030196551706726"/>
        </c:manualLayout>
      </c:layout>
      <c:barChart>
        <c:barDir val="col"/>
        <c:grouping val="clustered"/>
        <c:varyColors val="0"/>
        <c:ser>
          <c:idx val="0"/>
          <c:order val="0"/>
          <c:tx>
            <c:strRef>
              <c:f>Sheet1!$B$1</c:f>
              <c:strCache>
                <c:ptCount val="1"/>
              </c:strCache>
            </c:strRef>
          </c:tx>
          <c:spPr>
            <a:gradFill>
              <a:gsLst>
                <a:gs pos="0">
                  <a:srgbClr val="FFFF00"/>
                </a:gs>
                <a:gs pos="46000">
                  <a:srgbClr val="92D050"/>
                </a:gs>
                <a:gs pos="95000">
                  <a:srgbClr val="00B0F0"/>
                </a:gs>
              </a:gsLst>
              <a:lin ang="2700000" scaled="0"/>
            </a:gradFill>
            <a:ln>
              <a:noFill/>
            </a:ln>
            <a:effectLst/>
          </c:spPr>
          <c:invertIfNegative val="0"/>
          <c:cat>
            <c:strRef>
              <c:f>Sheet1!$A$2:$A$52</c:f>
              <c:strCache>
                <c:ptCount val="51"/>
                <c:pt idx="0">
                  <c:v>Byg Brewski Brewing Company</c:v>
                </c:pt>
                <c:pt idx="1">
                  <c:v>SantÃƒÂƒÃ‚ÂƒÃƒÂ‚Ã‚ÂƒÃƒÂƒÃ‚Â‚ÃƒÂ‚Ã‚ÂƒÃƒÂƒÃ‚ÂƒÃƒÂ‚Ã‚Â‚ÃƒÂƒÃ‚Â‚ÃƒÂ‚Ã‚ÂƒÃƒÂƒÃ‚ÂƒÃƒÂ‚Ã‚ÂƒÃƒÂƒÃ‚Â‚ÃƒÂ‚Ã‚Â‚ÃƒÂƒÃ‚ÂƒÃƒÂ‚Ã‚Â‚ÃƒÂƒÃ‚Â‚ÃƒÂ‚Ã‚Â© Spa Cuisine</c:v>
                </c:pt>
                <c:pt idx="2">
                  <c:v>Asia Kitchen By Mainland China</c:v>
                </c:pt>
                <c:pt idx="3">
                  <c:v>Belgian Waffle Factory</c:v>
                </c:pt>
                <c:pt idx="4">
                  <c:v>Punjab Grill</c:v>
                </c:pt>
                <c:pt idx="5">
                  <c:v>O.G. Variar &amp; Sons</c:v>
                </c:pt>
                <c:pt idx="6">
                  <c:v>Biergarten</c:v>
                </c:pt>
                <c:pt idx="7">
                  <c:v>The Black Pearl</c:v>
                </c:pt>
                <c:pt idx="8">
                  <c:v>AB's - Absolute Barbecues</c:v>
                </c:pt>
                <c:pt idx="9">
                  <c:v>Taaza Thindi</c:v>
                </c:pt>
                <c:pt idx="10">
                  <c:v>The Big Barbeque</c:v>
                </c:pt>
                <c:pt idx="11">
                  <c:v>Flechazo</c:v>
                </c:pt>
                <c:pt idx="12">
                  <c:v>Communiti</c:v>
                </c:pt>
                <c:pt idx="13">
                  <c:v>House Of Commons</c:v>
                </c:pt>
                <c:pt idx="14">
                  <c:v>TBC Sky Lounge</c:v>
                </c:pt>
                <c:pt idx="15">
                  <c:v>Maziga</c:v>
                </c:pt>
                <c:pt idx="16">
                  <c:v>Big Pitcher</c:v>
                </c:pt>
                <c:pt idx="17">
                  <c:v>ECHOES Koramangala</c:v>
                </c:pt>
                <c:pt idx="18">
                  <c:v>Toit</c:v>
                </c:pt>
                <c:pt idx="19">
                  <c:v>Opus Food Stories</c:v>
                </c:pt>
                <c:pt idx="20">
                  <c:v>Lot Like Crepes</c:v>
                </c:pt>
                <c:pt idx="21">
                  <c:v>The Blue Wagon - Kitchen</c:v>
                </c:pt>
                <c:pt idx="22">
                  <c:v>Rim Naam - The Oberoi</c:v>
                </c:pt>
                <c:pt idx="23">
                  <c:v>Koramangala Social</c:v>
                </c:pt>
                <c:pt idx="24">
                  <c:v>The Pancake Story</c:v>
                </c:pt>
                <c:pt idx="25">
                  <c:v>Oota Bangalore</c:v>
                </c:pt>
                <c:pt idx="26">
                  <c:v>Dock Frost'd</c:v>
                </c:pt>
                <c:pt idx="27">
                  <c:v>Smoke House Deli</c:v>
                </c:pt>
                <c:pt idx="28">
                  <c:v>Caperberry</c:v>
                </c:pt>
                <c:pt idx="29">
                  <c:v>Kurtoskalacs</c:v>
                </c:pt>
                <c:pt idx="30">
                  <c:v>Baar Union</c:v>
                </c:pt>
                <c:pt idx="31">
                  <c:v>Truffles</c:v>
                </c:pt>
                <c:pt idx="32">
                  <c:v>The Fatty Bao - Asian Gastro Bar</c:v>
                </c:pt>
                <c:pt idx="33">
                  <c:v>The Boozy Griffin</c:v>
                </c:pt>
                <c:pt idx="34">
                  <c:v>Hunger Camp</c:v>
                </c:pt>
                <c:pt idx="35">
                  <c:v>The Hole in the Wall Cafe</c:v>
                </c:pt>
                <c:pt idx="36">
                  <c:v>Sea Lions BBQ &amp; Grills</c:v>
                </c:pt>
                <c:pt idx="37">
                  <c:v>Toast &amp; Tonic</c:v>
                </c:pt>
                <c:pt idx="38">
                  <c:v>Sea Rock</c:v>
                </c:pt>
                <c:pt idx="39">
                  <c:v>MISU</c:v>
                </c:pt>
                <c:pt idx="40">
                  <c:v>Yauatcha</c:v>
                </c:pt>
                <c:pt idx="41">
                  <c:v>1131 Bar + Kitchen</c:v>
                </c:pt>
                <c:pt idx="42">
                  <c:v>Mugful Of Stories</c:v>
                </c:pt>
                <c:pt idx="43">
                  <c:v>Chianti</c:v>
                </c:pt>
                <c:pt idx="44">
                  <c:v>Hammered</c:v>
                </c:pt>
                <c:pt idx="45">
                  <c:v>Galito's</c:v>
                </c:pt>
                <c:pt idx="46">
                  <c:v>The Terrace at Gilly's Redefined</c:v>
                </c:pt>
                <c:pt idx="47">
                  <c:v>Chili's American Grill &amp; Bar</c:v>
                </c:pt>
                <c:pt idx="48">
                  <c:v>The Reservoire</c:v>
                </c:pt>
                <c:pt idx="49">
                  <c:v>Fenny's Lounge And Kitchen</c:v>
                </c:pt>
                <c:pt idx="50">
                  <c:v>Roots</c:v>
                </c:pt>
              </c:strCache>
            </c:strRef>
          </c:cat>
          <c:val>
            <c:numRef>
              <c:f>Sheet1!$B$2:$B$52</c:f>
              <c:numCache>
                <c:formatCode>0.00</c:formatCode>
                <c:ptCount val="51"/>
                <c:pt idx="0">
                  <c:v>4.9000000000000004</c:v>
                </c:pt>
                <c:pt idx="1">
                  <c:v>4.9000000000000004</c:v>
                </c:pt>
                <c:pt idx="2">
                  <c:v>4.9000000000000004</c:v>
                </c:pt>
                <c:pt idx="3">
                  <c:v>4.8666666666666671</c:v>
                </c:pt>
                <c:pt idx="4">
                  <c:v>4.8499999999999996</c:v>
                </c:pt>
                <c:pt idx="5">
                  <c:v>4.8</c:v>
                </c:pt>
                <c:pt idx="6">
                  <c:v>4.8</c:v>
                </c:pt>
                <c:pt idx="7">
                  <c:v>4.7333333333333334</c:v>
                </c:pt>
                <c:pt idx="8">
                  <c:v>4.72</c:v>
                </c:pt>
                <c:pt idx="9">
                  <c:v>4.7</c:v>
                </c:pt>
                <c:pt idx="10">
                  <c:v>4.7</c:v>
                </c:pt>
                <c:pt idx="11">
                  <c:v>4.7</c:v>
                </c:pt>
                <c:pt idx="12">
                  <c:v>4.7</c:v>
                </c:pt>
                <c:pt idx="13">
                  <c:v>4.7</c:v>
                </c:pt>
                <c:pt idx="14">
                  <c:v>4.7</c:v>
                </c:pt>
                <c:pt idx="15">
                  <c:v>4.7</c:v>
                </c:pt>
                <c:pt idx="16">
                  <c:v>4.7</c:v>
                </c:pt>
                <c:pt idx="17">
                  <c:v>4.7</c:v>
                </c:pt>
                <c:pt idx="18">
                  <c:v>4.7</c:v>
                </c:pt>
                <c:pt idx="19">
                  <c:v>4.62</c:v>
                </c:pt>
                <c:pt idx="20">
                  <c:v>4.6166666666666654</c:v>
                </c:pt>
                <c:pt idx="21">
                  <c:v>4.6000000000000005</c:v>
                </c:pt>
                <c:pt idx="22">
                  <c:v>4.6000000000000005</c:v>
                </c:pt>
                <c:pt idx="23">
                  <c:v>4.5999999999999996</c:v>
                </c:pt>
                <c:pt idx="24">
                  <c:v>4.5999999999999996</c:v>
                </c:pt>
                <c:pt idx="25">
                  <c:v>4.5999999999999996</c:v>
                </c:pt>
                <c:pt idx="26">
                  <c:v>4.5999999999999996</c:v>
                </c:pt>
                <c:pt idx="27">
                  <c:v>4.5999999999999996</c:v>
                </c:pt>
                <c:pt idx="28">
                  <c:v>4.5999999999999996</c:v>
                </c:pt>
                <c:pt idx="29">
                  <c:v>4.5999999999999996</c:v>
                </c:pt>
                <c:pt idx="30">
                  <c:v>4.5999999999999996</c:v>
                </c:pt>
                <c:pt idx="31">
                  <c:v>4.5999999999999996</c:v>
                </c:pt>
                <c:pt idx="32">
                  <c:v>4.5999999999999996</c:v>
                </c:pt>
                <c:pt idx="33">
                  <c:v>4.5999999999999996</c:v>
                </c:pt>
                <c:pt idx="34">
                  <c:v>4.5999999999999996</c:v>
                </c:pt>
                <c:pt idx="35">
                  <c:v>4.5999999999999996</c:v>
                </c:pt>
                <c:pt idx="36">
                  <c:v>4.5999999999999996</c:v>
                </c:pt>
                <c:pt idx="37">
                  <c:v>4.5999999999999996</c:v>
                </c:pt>
                <c:pt idx="38">
                  <c:v>4.5999999999999996</c:v>
                </c:pt>
                <c:pt idx="39">
                  <c:v>4.5999999999999996</c:v>
                </c:pt>
                <c:pt idx="40">
                  <c:v>4.5999999999999996</c:v>
                </c:pt>
                <c:pt idx="41">
                  <c:v>4.5999999999999996</c:v>
                </c:pt>
                <c:pt idx="42">
                  <c:v>4.5999999999999996</c:v>
                </c:pt>
                <c:pt idx="43">
                  <c:v>4.5666666666666673</c:v>
                </c:pt>
                <c:pt idx="44">
                  <c:v>4.5666666666666664</c:v>
                </c:pt>
                <c:pt idx="45">
                  <c:v>4.5666666666666664</c:v>
                </c:pt>
                <c:pt idx="46">
                  <c:v>4.5666666666666664</c:v>
                </c:pt>
                <c:pt idx="47">
                  <c:v>4.5599999999999996</c:v>
                </c:pt>
                <c:pt idx="48">
                  <c:v>4.55</c:v>
                </c:pt>
                <c:pt idx="49">
                  <c:v>4.5250000000000004</c:v>
                </c:pt>
                <c:pt idx="50">
                  <c:v>4.5250000000000004</c:v>
                </c:pt>
              </c:numCache>
            </c:numRef>
          </c:val>
          <c:extLst>
            <c:ext xmlns:c16="http://schemas.microsoft.com/office/drawing/2014/chart" uri="{C3380CC4-5D6E-409C-BE32-E72D297353CC}">
              <c16:uniqueId val="{00000000-CD21-46B9-B45F-4827842D27A4}"/>
            </c:ext>
          </c:extLst>
        </c:ser>
        <c:dLbls>
          <c:showLegendKey val="0"/>
          <c:showVal val="0"/>
          <c:showCatName val="0"/>
          <c:showSerName val="0"/>
          <c:showPercent val="0"/>
          <c:showBubbleSize val="0"/>
        </c:dLbls>
        <c:gapWidth val="50"/>
        <c:overlap val="-30"/>
        <c:axId val="1845135616"/>
        <c:axId val="1845136864"/>
      </c:barChart>
      <c:catAx>
        <c:axId val="184513561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mbria" panose="02040503050406030204" pitchFamily="18" charset="0"/>
                <a:ea typeface="Cambria" panose="02040503050406030204" pitchFamily="18" charset="0"/>
                <a:cs typeface="+mn-cs"/>
              </a:defRPr>
            </a:pPr>
            <a:endParaRPr lang="en-US"/>
          </a:p>
        </c:txPr>
        <c:crossAx val="1845136864"/>
        <c:crosses val="autoZero"/>
        <c:auto val="1"/>
        <c:lblAlgn val="ctr"/>
        <c:lblOffset val="100"/>
        <c:noMultiLvlLbl val="0"/>
      </c:catAx>
      <c:valAx>
        <c:axId val="1845136864"/>
        <c:scaling>
          <c:orientation val="minMax"/>
        </c:scaling>
        <c:delete val="0"/>
        <c:axPos val="l"/>
        <c:majorGridlines>
          <c:spPr>
            <a:ln w="9525" cap="flat" cmpd="sng" algn="ctr">
              <a:solidFill>
                <a:schemeClr val="tx2">
                  <a:lumMod val="75000"/>
                  <a:alpha val="9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451356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3">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tx1"/>
    </cs:fontRef>
    <cs:spPr>
      <a:gradFill>
        <a:gsLst>
          <a:gs pos="100000">
            <a:schemeClr val="phClr">
              <a:alpha val="0"/>
            </a:schemeClr>
          </a:gs>
          <a:gs pos="50000">
            <a:schemeClr val="phClr"/>
          </a:gs>
        </a:gsLst>
        <a:lin ang="5400000" scaled="0"/>
      </a:gradFill>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tx1">
            <a:lumMod val="5000"/>
            <a:lumOff val="9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8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3">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tx1"/>
    </cs:fontRef>
    <cs:spPr>
      <a:gradFill>
        <a:gsLst>
          <a:gs pos="100000">
            <a:schemeClr val="phClr">
              <a:alpha val="0"/>
            </a:schemeClr>
          </a:gs>
          <a:gs pos="50000">
            <a:schemeClr val="phClr"/>
          </a:gs>
        </a:gsLst>
        <a:lin ang="5400000" scaled="0"/>
      </a:gradFill>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tx1">
            <a:lumMod val="5000"/>
            <a:lumOff val="9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90">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0">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8.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g>
</file>

<file path=ppt/media/image11.jpg>
</file>

<file path=ppt/media/image12.jpg>
</file>

<file path=ppt/media/image2.jpg>
</file>

<file path=ppt/media/image3.jp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08773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46891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20200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g63b477ebb2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7" name="Google Shape;1527;g63b477ebb2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78924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3" name="Picture 2">
            <a:extLst>
              <a:ext uri="{FF2B5EF4-FFF2-40B4-BE49-F238E27FC236}">
                <a16:creationId xmlns:a16="http://schemas.microsoft.com/office/drawing/2014/main" id="{8DD52C74-448A-4F44-9B4E-372E7719701D}"/>
              </a:ext>
            </a:extLst>
          </p:cNvPr>
          <p:cNvPicPr>
            <a:picLocks noChangeAspect="1"/>
          </p:cNvPicPr>
          <p:nvPr userDrawn="1"/>
        </p:nvPicPr>
        <p:blipFill>
          <a:blip r:embed="rId2"/>
          <a:stretch>
            <a:fillRect/>
          </a:stretch>
        </p:blipFill>
        <p:spPr>
          <a:xfrm>
            <a:off x="0" y="-1"/>
            <a:ext cx="9144000" cy="5150987"/>
          </a:xfrm>
          <a:prstGeom prst="rect">
            <a:avLst/>
          </a:prstGeom>
        </p:spPr>
      </p:pic>
      <p:sp>
        <p:nvSpPr>
          <p:cNvPr id="10" name="Google Shape;10;p2"/>
          <p:cNvSpPr/>
          <p:nvPr/>
        </p:nvSpPr>
        <p:spPr>
          <a:xfrm>
            <a:off x="0" y="0"/>
            <a:ext cx="9144000" cy="3745800"/>
          </a:xfrm>
          <a:prstGeom prst="rect">
            <a:avLst/>
          </a:prstGeom>
          <a:solidFill>
            <a:srgbClr val="FF0040">
              <a:alpha val="81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79000" y="1920450"/>
            <a:ext cx="54300" cy="1191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2" name="Google Shape;12;p2"/>
          <p:cNvSpPr txBox="1">
            <a:spLocks noGrp="1"/>
          </p:cNvSpPr>
          <p:nvPr>
            <p:ph type="ctrTitle"/>
          </p:nvPr>
        </p:nvSpPr>
        <p:spPr>
          <a:xfrm>
            <a:off x="685800" y="1915625"/>
            <a:ext cx="5412300" cy="1159800"/>
          </a:xfrm>
          <a:prstGeom prst="rect">
            <a:avLst/>
          </a:prstGeom>
        </p:spPr>
        <p:txBody>
          <a:bodyPr spcFirstLastPara="1" wrap="square" lIns="91425" tIns="91425" rIns="91425" bIns="91425" anchor="ctr" anchorCtr="0">
            <a:noAutofit/>
          </a:bodyPr>
          <a:lstStyle>
            <a:lvl1pPr lvl="0">
              <a:spcBef>
                <a:spcPts val="0"/>
              </a:spcBef>
              <a:spcAft>
                <a:spcPts val="0"/>
              </a:spcAft>
              <a:buClr>
                <a:srgbClr val="FFFFFF"/>
              </a:buClr>
              <a:buSzPts val="4800"/>
              <a:buNone/>
              <a:defRPr sz="4800">
                <a:solidFill>
                  <a:srgbClr val="FFFFFF"/>
                </a:solidFill>
              </a:defRPr>
            </a:lvl1pPr>
            <a:lvl2pPr lvl="1">
              <a:spcBef>
                <a:spcPts val="0"/>
              </a:spcBef>
              <a:spcAft>
                <a:spcPts val="0"/>
              </a:spcAft>
              <a:buClr>
                <a:srgbClr val="FFFFFF"/>
              </a:buClr>
              <a:buSzPts val="4800"/>
              <a:buNone/>
              <a:defRPr sz="4800">
                <a:solidFill>
                  <a:srgbClr val="FFFFFF"/>
                </a:solidFill>
              </a:defRPr>
            </a:lvl2pPr>
            <a:lvl3pPr lvl="2">
              <a:spcBef>
                <a:spcPts val="0"/>
              </a:spcBef>
              <a:spcAft>
                <a:spcPts val="0"/>
              </a:spcAft>
              <a:buClr>
                <a:srgbClr val="FFFFFF"/>
              </a:buClr>
              <a:buSzPts val="4800"/>
              <a:buNone/>
              <a:defRPr sz="4800">
                <a:solidFill>
                  <a:srgbClr val="FFFFFF"/>
                </a:solidFill>
              </a:defRPr>
            </a:lvl3pPr>
            <a:lvl4pPr lvl="3">
              <a:spcBef>
                <a:spcPts val="0"/>
              </a:spcBef>
              <a:spcAft>
                <a:spcPts val="0"/>
              </a:spcAft>
              <a:buClr>
                <a:srgbClr val="FFFFFF"/>
              </a:buClr>
              <a:buSzPts val="4800"/>
              <a:buNone/>
              <a:defRPr sz="4800">
                <a:solidFill>
                  <a:srgbClr val="FFFFFF"/>
                </a:solidFill>
              </a:defRPr>
            </a:lvl4pPr>
            <a:lvl5pPr lvl="4">
              <a:spcBef>
                <a:spcPts val="0"/>
              </a:spcBef>
              <a:spcAft>
                <a:spcPts val="0"/>
              </a:spcAft>
              <a:buClr>
                <a:srgbClr val="FFFFFF"/>
              </a:buClr>
              <a:buSzPts val="4800"/>
              <a:buNone/>
              <a:defRPr sz="4800">
                <a:solidFill>
                  <a:srgbClr val="FFFFFF"/>
                </a:solidFill>
              </a:defRPr>
            </a:lvl5pPr>
            <a:lvl6pPr lvl="5">
              <a:spcBef>
                <a:spcPts val="0"/>
              </a:spcBef>
              <a:spcAft>
                <a:spcPts val="0"/>
              </a:spcAft>
              <a:buClr>
                <a:srgbClr val="FFFFFF"/>
              </a:buClr>
              <a:buSzPts val="4800"/>
              <a:buNone/>
              <a:defRPr sz="4800">
                <a:solidFill>
                  <a:srgbClr val="FFFFFF"/>
                </a:solidFill>
              </a:defRPr>
            </a:lvl6pPr>
            <a:lvl7pPr lvl="6">
              <a:spcBef>
                <a:spcPts val="0"/>
              </a:spcBef>
              <a:spcAft>
                <a:spcPts val="0"/>
              </a:spcAft>
              <a:buClr>
                <a:srgbClr val="FFFFFF"/>
              </a:buClr>
              <a:buSzPts val="4800"/>
              <a:buNone/>
              <a:defRPr sz="4800">
                <a:solidFill>
                  <a:srgbClr val="FFFFFF"/>
                </a:solidFill>
              </a:defRPr>
            </a:lvl7pPr>
            <a:lvl8pPr lvl="7">
              <a:spcBef>
                <a:spcPts val="0"/>
              </a:spcBef>
              <a:spcAft>
                <a:spcPts val="0"/>
              </a:spcAft>
              <a:buClr>
                <a:srgbClr val="FFFFFF"/>
              </a:buClr>
              <a:buSzPts val="4800"/>
              <a:buNone/>
              <a:defRPr sz="4800">
                <a:solidFill>
                  <a:srgbClr val="FFFFFF"/>
                </a:solidFill>
              </a:defRPr>
            </a:lvl8pPr>
            <a:lvl9pPr lvl="8">
              <a:spcBef>
                <a:spcPts val="0"/>
              </a:spcBef>
              <a:spcAft>
                <a:spcPts val="0"/>
              </a:spcAft>
              <a:buClr>
                <a:srgbClr val="FFFFFF"/>
              </a:buClr>
              <a:buSzPts val="4800"/>
              <a:buNone/>
              <a:defRPr sz="4800">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 background">
  <p:cSld name="TITLE_ONLY_1_1_1">
    <p:spTree>
      <p:nvGrpSpPr>
        <p:cNvPr id="1" name="Shape 61"/>
        <p:cNvGrpSpPr/>
        <p:nvPr/>
      </p:nvGrpSpPr>
      <p:grpSpPr>
        <a:xfrm>
          <a:off x="0" y="0"/>
          <a:ext cx="0" cy="0"/>
          <a:chOff x="0" y="0"/>
          <a:chExt cx="0" cy="0"/>
        </a:xfrm>
      </p:grpSpPr>
      <p:pic>
        <p:nvPicPr>
          <p:cNvPr id="3" name="Picture 2">
            <a:extLst>
              <a:ext uri="{FF2B5EF4-FFF2-40B4-BE49-F238E27FC236}">
                <a16:creationId xmlns:a16="http://schemas.microsoft.com/office/drawing/2014/main" id="{C431018B-ECBE-41DA-883E-52AE9986833F}"/>
              </a:ext>
            </a:extLst>
          </p:cNvPr>
          <p:cNvPicPr>
            <a:picLocks noChangeAspect="1"/>
          </p:cNvPicPr>
          <p:nvPr userDrawn="1"/>
        </p:nvPicPr>
        <p:blipFill>
          <a:blip r:embed="rId2"/>
          <a:stretch>
            <a:fillRect/>
          </a:stretch>
        </p:blipFill>
        <p:spPr>
          <a:xfrm>
            <a:off x="0" y="0"/>
            <a:ext cx="9144000" cy="5143500"/>
          </a:xfrm>
          <a:prstGeom prst="rect">
            <a:avLst/>
          </a:prstGeom>
          <a:ln>
            <a:noFill/>
          </a:ln>
          <a:effectLst>
            <a:outerShdw blurRad="190500" algn="tl" rotWithShape="0">
              <a:srgbClr val="000000">
                <a:alpha val="70000"/>
              </a:srgbClr>
            </a:outerShdw>
          </a:effectLst>
        </p:spPr>
      </p:pic>
      <p:sp>
        <p:nvSpPr>
          <p:cNvPr id="62" name="Google Shape;62;p11"/>
          <p:cNvSpPr/>
          <p:nvPr/>
        </p:nvSpPr>
        <p:spPr>
          <a:xfrm>
            <a:off x="0" y="0"/>
            <a:ext cx="2292000" cy="5143500"/>
          </a:xfrm>
          <a:prstGeom prst="rect">
            <a:avLst/>
          </a:prstGeom>
          <a:solidFill>
            <a:srgbClr val="FF0040">
              <a:alpha val="81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9"/>
        <p:cNvGrpSpPr/>
        <p:nvPr/>
      </p:nvGrpSpPr>
      <p:grpSpPr>
        <a:xfrm>
          <a:off x="0" y="0"/>
          <a:ext cx="0" cy="0"/>
          <a:chOff x="0" y="0"/>
          <a:chExt cx="0" cy="0"/>
        </a:xfrm>
      </p:grpSpPr>
      <p:sp>
        <p:nvSpPr>
          <p:cNvPr id="70" name="Google Shape;70;p13"/>
          <p:cNvSpPr/>
          <p:nvPr/>
        </p:nvSpPr>
        <p:spPr>
          <a:xfrm>
            <a:off x="9089700" y="0"/>
            <a:ext cx="543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 name="Google Shape;42;p7">
            <a:extLst>
              <a:ext uri="{FF2B5EF4-FFF2-40B4-BE49-F238E27FC236}">
                <a16:creationId xmlns:a16="http://schemas.microsoft.com/office/drawing/2014/main" id="{27816CDD-0789-4AC8-996C-5DAC0F11F629}"/>
              </a:ext>
            </a:extLst>
          </p:cNvPr>
          <p:cNvSpPr/>
          <p:nvPr userDrawn="1"/>
        </p:nvSpPr>
        <p:spPr>
          <a:xfrm>
            <a:off x="571380" y="380880"/>
            <a:ext cx="54300" cy="67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color">
  <p:cSld name="BLANK_1">
    <p:spTree>
      <p:nvGrpSpPr>
        <p:cNvPr id="1" name="Shape 72"/>
        <p:cNvGrpSpPr/>
        <p:nvPr/>
      </p:nvGrpSpPr>
      <p:grpSpPr>
        <a:xfrm>
          <a:off x="0" y="0"/>
          <a:ext cx="0" cy="0"/>
          <a:chOff x="0" y="0"/>
          <a:chExt cx="0" cy="0"/>
        </a:xfrm>
      </p:grpSpPr>
      <p:sp>
        <p:nvSpPr>
          <p:cNvPr id="73" name="Google Shape;73;p14"/>
          <p:cNvSpPr/>
          <p:nvPr/>
        </p:nvSpPr>
        <p:spPr>
          <a:xfrm>
            <a:off x="0" y="0"/>
            <a:ext cx="9144000" cy="259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4"/>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
        <p:cNvGrpSpPr/>
        <p:nvPr/>
      </p:nvGrpSpPr>
      <p:grpSpPr>
        <a:xfrm>
          <a:off x="0" y="0"/>
          <a:ext cx="0" cy="0"/>
          <a:chOff x="0" y="0"/>
          <a:chExt cx="0" cy="0"/>
        </a:xfrm>
      </p:grpSpPr>
      <p:sp>
        <p:nvSpPr>
          <p:cNvPr id="14" name="Google Shape;14;p3"/>
          <p:cNvSpPr/>
          <p:nvPr/>
        </p:nvSpPr>
        <p:spPr>
          <a:xfrm>
            <a:off x="0" y="0"/>
            <a:ext cx="9144000" cy="374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542714" y="1519225"/>
            <a:ext cx="54300" cy="1363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6" name="Google Shape;16;p3"/>
          <p:cNvSpPr txBox="1">
            <a:spLocks noGrp="1"/>
          </p:cNvSpPr>
          <p:nvPr>
            <p:ph type="ctrTitle"/>
          </p:nvPr>
        </p:nvSpPr>
        <p:spPr>
          <a:xfrm>
            <a:off x="826350" y="1519225"/>
            <a:ext cx="4638300" cy="1159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600"/>
              <a:buNone/>
              <a:defRPr sz="3600">
                <a:solidFill>
                  <a:srgbClr val="FFFFFF"/>
                </a:solidFill>
              </a:defRPr>
            </a:lvl1pPr>
            <a:lvl2pPr lvl="1" rtl="0">
              <a:spcBef>
                <a:spcPts val="0"/>
              </a:spcBef>
              <a:spcAft>
                <a:spcPts val="0"/>
              </a:spcAft>
              <a:buClr>
                <a:srgbClr val="FFFFFF"/>
              </a:buClr>
              <a:buSzPts val="3600"/>
              <a:buNone/>
              <a:defRPr sz="3600">
                <a:solidFill>
                  <a:srgbClr val="FFFFFF"/>
                </a:solidFill>
              </a:defRPr>
            </a:lvl2pPr>
            <a:lvl3pPr lvl="2" rtl="0">
              <a:spcBef>
                <a:spcPts val="0"/>
              </a:spcBef>
              <a:spcAft>
                <a:spcPts val="0"/>
              </a:spcAft>
              <a:buClr>
                <a:srgbClr val="FFFFFF"/>
              </a:buClr>
              <a:buSzPts val="3600"/>
              <a:buNone/>
              <a:defRPr sz="3600">
                <a:solidFill>
                  <a:srgbClr val="FFFFFF"/>
                </a:solidFill>
              </a:defRPr>
            </a:lvl3pPr>
            <a:lvl4pPr lvl="3" rtl="0">
              <a:spcBef>
                <a:spcPts val="0"/>
              </a:spcBef>
              <a:spcAft>
                <a:spcPts val="0"/>
              </a:spcAft>
              <a:buClr>
                <a:srgbClr val="FFFFFF"/>
              </a:buClr>
              <a:buSzPts val="3600"/>
              <a:buNone/>
              <a:defRPr sz="3600">
                <a:solidFill>
                  <a:srgbClr val="FFFFFF"/>
                </a:solidFill>
              </a:defRPr>
            </a:lvl4pPr>
            <a:lvl5pPr lvl="4" rtl="0">
              <a:spcBef>
                <a:spcPts val="0"/>
              </a:spcBef>
              <a:spcAft>
                <a:spcPts val="0"/>
              </a:spcAft>
              <a:buClr>
                <a:srgbClr val="FFFFFF"/>
              </a:buClr>
              <a:buSzPts val="3600"/>
              <a:buNone/>
              <a:defRPr sz="3600">
                <a:solidFill>
                  <a:srgbClr val="FFFFFF"/>
                </a:solidFill>
              </a:defRPr>
            </a:lvl5pPr>
            <a:lvl6pPr lvl="5" rtl="0">
              <a:spcBef>
                <a:spcPts val="0"/>
              </a:spcBef>
              <a:spcAft>
                <a:spcPts val="0"/>
              </a:spcAft>
              <a:buClr>
                <a:srgbClr val="FFFFFF"/>
              </a:buClr>
              <a:buSzPts val="3600"/>
              <a:buNone/>
              <a:defRPr sz="3600">
                <a:solidFill>
                  <a:srgbClr val="FFFFFF"/>
                </a:solidFill>
              </a:defRPr>
            </a:lvl6pPr>
            <a:lvl7pPr lvl="6" rtl="0">
              <a:spcBef>
                <a:spcPts val="0"/>
              </a:spcBef>
              <a:spcAft>
                <a:spcPts val="0"/>
              </a:spcAft>
              <a:buClr>
                <a:srgbClr val="FFFFFF"/>
              </a:buClr>
              <a:buSzPts val="3600"/>
              <a:buNone/>
              <a:defRPr sz="3600">
                <a:solidFill>
                  <a:srgbClr val="FFFFFF"/>
                </a:solidFill>
              </a:defRPr>
            </a:lvl7pPr>
            <a:lvl8pPr lvl="7" rtl="0">
              <a:spcBef>
                <a:spcPts val="0"/>
              </a:spcBef>
              <a:spcAft>
                <a:spcPts val="0"/>
              </a:spcAft>
              <a:buClr>
                <a:srgbClr val="FFFFFF"/>
              </a:buClr>
              <a:buSzPts val="3600"/>
              <a:buNone/>
              <a:defRPr sz="3600">
                <a:solidFill>
                  <a:srgbClr val="FFFFFF"/>
                </a:solidFill>
              </a:defRPr>
            </a:lvl8pPr>
            <a:lvl9pPr lvl="8" rtl="0">
              <a:spcBef>
                <a:spcPts val="0"/>
              </a:spcBef>
              <a:spcAft>
                <a:spcPts val="0"/>
              </a:spcAft>
              <a:buClr>
                <a:srgbClr val="FFFFFF"/>
              </a:buClr>
              <a:buSzPts val="3600"/>
              <a:buNone/>
              <a:defRPr sz="3600">
                <a:solidFill>
                  <a:srgbClr val="FFFFFF"/>
                </a:solidFill>
              </a:defRPr>
            </a:lvl9pPr>
          </a:lstStyle>
          <a:p>
            <a:endParaRPr/>
          </a:p>
        </p:txBody>
      </p:sp>
      <p:sp>
        <p:nvSpPr>
          <p:cNvPr id="17" name="Google Shape;17;p3"/>
          <p:cNvSpPr txBox="1">
            <a:spLocks noGrp="1"/>
          </p:cNvSpPr>
          <p:nvPr>
            <p:ph type="subTitle" idx="1"/>
          </p:nvPr>
        </p:nvSpPr>
        <p:spPr>
          <a:xfrm>
            <a:off x="826350" y="2763850"/>
            <a:ext cx="7632000" cy="784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a:solidFill>
                  <a:srgbClr val="000000"/>
                </a:solidFill>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a:endParaRPr/>
          </a:p>
        </p:txBody>
      </p:sp>
      <p:sp>
        <p:nvSpPr>
          <p:cNvPr id="18" name="Google Shape;18;p3"/>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9"/>
        <p:cNvGrpSpPr/>
        <p:nvPr/>
      </p:nvGrpSpPr>
      <p:grpSpPr>
        <a:xfrm>
          <a:off x="0" y="0"/>
          <a:ext cx="0" cy="0"/>
          <a:chOff x="0" y="0"/>
          <a:chExt cx="0" cy="0"/>
        </a:xfrm>
      </p:grpSpPr>
      <p:sp>
        <p:nvSpPr>
          <p:cNvPr id="20" name="Google Shape;20;p4"/>
          <p:cNvSpPr/>
          <p:nvPr userDrawn="1"/>
        </p:nvSpPr>
        <p:spPr>
          <a:xfrm>
            <a:off x="0" y="-9750"/>
            <a:ext cx="77268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body" idx="1"/>
          </p:nvPr>
        </p:nvSpPr>
        <p:spPr>
          <a:xfrm>
            <a:off x="1261050" y="1058150"/>
            <a:ext cx="5404500" cy="27444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Clr>
                <a:srgbClr val="FFFFFF"/>
              </a:buClr>
              <a:buSzPts val="3000"/>
              <a:buChar char="▪"/>
              <a:defRPr sz="3000" i="1">
                <a:solidFill>
                  <a:srgbClr val="FFFFFF"/>
                </a:solidFill>
              </a:defRPr>
            </a:lvl1pPr>
            <a:lvl2pPr marL="914400" lvl="1" indent="-419100" rtl="0">
              <a:spcBef>
                <a:spcPts val="0"/>
              </a:spcBef>
              <a:spcAft>
                <a:spcPts val="0"/>
              </a:spcAft>
              <a:buClr>
                <a:srgbClr val="FFFFFF"/>
              </a:buClr>
              <a:buSzPts val="3000"/>
              <a:buChar char="▫"/>
              <a:defRPr sz="3000" i="1">
                <a:solidFill>
                  <a:srgbClr val="FFFFFF"/>
                </a:solidFill>
              </a:defRPr>
            </a:lvl2pPr>
            <a:lvl3pPr marL="1371600" lvl="2" indent="-419100" rtl="0">
              <a:spcBef>
                <a:spcPts val="0"/>
              </a:spcBef>
              <a:spcAft>
                <a:spcPts val="0"/>
              </a:spcAft>
              <a:buClr>
                <a:srgbClr val="FFFFFF"/>
              </a:buClr>
              <a:buSzPts val="3000"/>
              <a:buChar char="▸"/>
              <a:defRPr sz="3000" i="1">
                <a:solidFill>
                  <a:srgbClr val="FFFFFF"/>
                </a:solidFill>
              </a:defRPr>
            </a:lvl3pPr>
            <a:lvl4pPr marL="1828800" lvl="3" indent="-419100" rtl="0">
              <a:spcBef>
                <a:spcPts val="0"/>
              </a:spcBef>
              <a:spcAft>
                <a:spcPts val="0"/>
              </a:spcAft>
              <a:buClr>
                <a:srgbClr val="FFFFFF"/>
              </a:buClr>
              <a:buSzPts val="3000"/>
              <a:buChar char="▹"/>
              <a:defRPr sz="3000" i="1">
                <a:solidFill>
                  <a:srgbClr val="FFFFFF"/>
                </a:solidFill>
              </a:defRPr>
            </a:lvl4pPr>
            <a:lvl5pPr marL="2286000" lvl="4" indent="-419100" rtl="0">
              <a:spcBef>
                <a:spcPts val="0"/>
              </a:spcBef>
              <a:spcAft>
                <a:spcPts val="0"/>
              </a:spcAft>
              <a:buClr>
                <a:srgbClr val="FFFFFF"/>
              </a:buClr>
              <a:buSzPts val="3000"/>
              <a:buChar char="▹"/>
              <a:defRPr sz="3000" i="1">
                <a:solidFill>
                  <a:srgbClr val="FFFFFF"/>
                </a:solidFill>
              </a:defRPr>
            </a:lvl5pPr>
            <a:lvl6pPr marL="2743200" lvl="5" indent="-419100" rtl="0">
              <a:spcBef>
                <a:spcPts val="0"/>
              </a:spcBef>
              <a:spcAft>
                <a:spcPts val="0"/>
              </a:spcAft>
              <a:buClr>
                <a:srgbClr val="FFFFFF"/>
              </a:buClr>
              <a:buSzPts val="3000"/>
              <a:buChar char="▹"/>
              <a:defRPr sz="3000" i="1">
                <a:solidFill>
                  <a:srgbClr val="FFFFFF"/>
                </a:solidFill>
              </a:defRPr>
            </a:lvl6pPr>
            <a:lvl7pPr marL="3200400" lvl="6" indent="-419100" rtl="0">
              <a:spcBef>
                <a:spcPts val="0"/>
              </a:spcBef>
              <a:spcAft>
                <a:spcPts val="0"/>
              </a:spcAft>
              <a:buClr>
                <a:srgbClr val="FFFFFF"/>
              </a:buClr>
              <a:buSzPts val="3000"/>
              <a:buChar char="▹"/>
              <a:defRPr sz="3000" i="1">
                <a:solidFill>
                  <a:srgbClr val="FFFFFF"/>
                </a:solidFill>
              </a:defRPr>
            </a:lvl7pPr>
            <a:lvl8pPr marL="3657600" lvl="7" indent="-419100" rtl="0">
              <a:spcBef>
                <a:spcPts val="0"/>
              </a:spcBef>
              <a:spcAft>
                <a:spcPts val="0"/>
              </a:spcAft>
              <a:buClr>
                <a:srgbClr val="FFFFFF"/>
              </a:buClr>
              <a:buSzPts val="3000"/>
              <a:buChar char="▹"/>
              <a:defRPr sz="3000" i="1">
                <a:solidFill>
                  <a:srgbClr val="FFFFFF"/>
                </a:solidFill>
              </a:defRPr>
            </a:lvl8pPr>
            <a:lvl9pPr marL="4114800" lvl="8" indent="-419100">
              <a:spcBef>
                <a:spcPts val="0"/>
              </a:spcBef>
              <a:spcAft>
                <a:spcPts val="0"/>
              </a:spcAft>
              <a:buClr>
                <a:srgbClr val="FFFFFF"/>
              </a:buClr>
              <a:buSzPts val="3000"/>
              <a:buChar char="▹"/>
              <a:defRPr sz="3000" i="1">
                <a:solidFill>
                  <a:srgbClr val="FFFFFF"/>
                </a:solidFill>
              </a:defRPr>
            </a:lvl9pPr>
          </a:lstStyle>
          <a:p>
            <a:endParaRPr/>
          </a:p>
        </p:txBody>
      </p:sp>
      <p:sp>
        <p:nvSpPr>
          <p:cNvPr id="22" name="Google Shape;22;p4"/>
          <p:cNvSpPr txBox="1"/>
          <p:nvPr/>
        </p:nvSpPr>
        <p:spPr>
          <a:xfrm>
            <a:off x="439873" y="742344"/>
            <a:ext cx="1957200" cy="65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b="1">
                <a:solidFill>
                  <a:srgbClr val="FFFFFF"/>
                </a:solidFill>
              </a:rPr>
              <a:t>“</a:t>
            </a:r>
            <a:endParaRPr sz="9600" b="1">
              <a:solidFill>
                <a:srgbClr val="FFFFFF"/>
              </a:solidFill>
            </a:endParaRPr>
          </a:p>
        </p:txBody>
      </p:sp>
      <p:sp>
        <p:nvSpPr>
          <p:cNvPr id="23" name="Google Shape;23;p4"/>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26" name="Google Shape;26;p5"/>
          <p:cNvSpPr txBox="1">
            <a:spLocks noGrp="1"/>
          </p:cNvSpPr>
          <p:nvPr>
            <p:ph type="body" idx="1"/>
          </p:nvPr>
        </p:nvSpPr>
        <p:spPr>
          <a:xfrm>
            <a:off x="844425" y="1586325"/>
            <a:ext cx="5971500" cy="31485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7" name="Google Shape;27;p5"/>
          <p:cNvSpPr/>
          <p:nvPr/>
        </p:nvSpPr>
        <p:spPr>
          <a:xfrm>
            <a:off x="579000" y="579000"/>
            <a:ext cx="54300" cy="67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a:off x="9089700" y="0"/>
            <a:ext cx="543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32" name="Google Shape;32;p6"/>
          <p:cNvSpPr txBox="1">
            <a:spLocks noGrp="1"/>
          </p:cNvSpPr>
          <p:nvPr>
            <p:ph type="body" idx="1"/>
          </p:nvPr>
        </p:nvSpPr>
        <p:spPr>
          <a:xfrm>
            <a:off x="844425" y="1584700"/>
            <a:ext cx="3267300" cy="3219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33" name="Google Shape;33;p6"/>
          <p:cNvSpPr txBox="1">
            <a:spLocks noGrp="1"/>
          </p:cNvSpPr>
          <p:nvPr>
            <p:ph type="body" idx="2"/>
          </p:nvPr>
        </p:nvSpPr>
        <p:spPr>
          <a:xfrm>
            <a:off x="4308498" y="1584700"/>
            <a:ext cx="3267300" cy="3219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34" name="Google Shape;34;p6"/>
          <p:cNvSpPr/>
          <p:nvPr/>
        </p:nvSpPr>
        <p:spPr>
          <a:xfrm>
            <a:off x="579000" y="579000"/>
            <a:ext cx="54300" cy="67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9089700" y="0"/>
            <a:ext cx="543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9" name="Google Shape;39;p7"/>
          <p:cNvSpPr txBox="1">
            <a:spLocks noGrp="1"/>
          </p:cNvSpPr>
          <p:nvPr>
            <p:ph type="body" idx="1"/>
          </p:nvPr>
        </p:nvSpPr>
        <p:spPr>
          <a:xfrm>
            <a:off x="844425" y="1610450"/>
            <a:ext cx="2257200" cy="33153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40" name="Google Shape;40;p7"/>
          <p:cNvSpPr txBox="1">
            <a:spLocks noGrp="1"/>
          </p:cNvSpPr>
          <p:nvPr>
            <p:ph type="body" idx="2"/>
          </p:nvPr>
        </p:nvSpPr>
        <p:spPr>
          <a:xfrm>
            <a:off x="3217286" y="1610450"/>
            <a:ext cx="2257200" cy="33153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41" name="Google Shape;41;p7"/>
          <p:cNvSpPr txBox="1">
            <a:spLocks noGrp="1"/>
          </p:cNvSpPr>
          <p:nvPr>
            <p:ph type="body" idx="3"/>
          </p:nvPr>
        </p:nvSpPr>
        <p:spPr>
          <a:xfrm>
            <a:off x="5590146" y="1610450"/>
            <a:ext cx="2257200" cy="33153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42" name="Google Shape;42;p7"/>
          <p:cNvSpPr/>
          <p:nvPr/>
        </p:nvSpPr>
        <p:spPr>
          <a:xfrm>
            <a:off x="579000" y="579000"/>
            <a:ext cx="54300" cy="67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9089700" y="0"/>
            <a:ext cx="543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47" name="Google Shape;47;p8"/>
          <p:cNvSpPr/>
          <p:nvPr/>
        </p:nvSpPr>
        <p:spPr>
          <a:xfrm>
            <a:off x="579000" y="579000"/>
            <a:ext cx="54300" cy="67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p:nvPr/>
        </p:nvSpPr>
        <p:spPr>
          <a:xfrm>
            <a:off x="9089700" y="0"/>
            <a:ext cx="543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color">
  <p:cSld name="TITLE_ONLY_1">
    <p:spTree>
      <p:nvGrpSpPr>
        <p:cNvPr id="1" name="Shape 50"/>
        <p:cNvGrpSpPr/>
        <p:nvPr/>
      </p:nvGrpSpPr>
      <p:grpSpPr>
        <a:xfrm>
          <a:off x="0" y="0"/>
          <a:ext cx="0" cy="0"/>
          <a:chOff x="0" y="0"/>
          <a:chExt cx="0" cy="0"/>
        </a:xfrm>
      </p:grpSpPr>
      <p:sp>
        <p:nvSpPr>
          <p:cNvPr id="51" name="Google Shape;51;p9"/>
          <p:cNvSpPr/>
          <p:nvPr/>
        </p:nvSpPr>
        <p:spPr>
          <a:xfrm>
            <a:off x="0" y="0"/>
            <a:ext cx="9144000" cy="374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a:solidFill>
                  <a:srgbClr val="FFFFFF"/>
                </a:solidFill>
              </a:defRPr>
            </a:lvl1pPr>
            <a:lvl2pPr lvl="1" rtl="0">
              <a:spcBef>
                <a:spcPts val="0"/>
              </a:spcBef>
              <a:spcAft>
                <a:spcPts val="0"/>
              </a:spcAft>
              <a:buClr>
                <a:srgbClr val="FFFFFF"/>
              </a:buClr>
              <a:buSzPts val="2600"/>
              <a:buNone/>
              <a:defRPr>
                <a:solidFill>
                  <a:srgbClr val="FFFFFF"/>
                </a:solidFill>
              </a:defRPr>
            </a:lvl2pPr>
            <a:lvl3pPr lvl="2" rtl="0">
              <a:spcBef>
                <a:spcPts val="0"/>
              </a:spcBef>
              <a:spcAft>
                <a:spcPts val="0"/>
              </a:spcAft>
              <a:buClr>
                <a:srgbClr val="FFFFFF"/>
              </a:buClr>
              <a:buSzPts val="2600"/>
              <a:buNone/>
              <a:defRPr>
                <a:solidFill>
                  <a:srgbClr val="FFFFFF"/>
                </a:solidFill>
              </a:defRPr>
            </a:lvl3pPr>
            <a:lvl4pPr lvl="3" rtl="0">
              <a:spcBef>
                <a:spcPts val="0"/>
              </a:spcBef>
              <a:spcAft>
                <a:spcPts val="0"/>
              </a:spcAft>
              <a:buClr>
                <a:srgbClr val="FFFFFF"/>
              </a:buClr>
              <a:buSzPts val="2600"/>
              <a:buNone/>
              <a:defRPr>
                <a:solidFill>
                  <a:srgbClr val="FFFFFF"/>
                </a:solidFill>
              </a:defRPr>
            </a:lvl4pPr>
            <a:lvl5pPr lvl="4" rtl="0">
              <a:spcBef>
                <a:spcPts val="0"/>
              </a:spcBef>
              <a:spcAft>
                <a:spcPts val="0"/>
              </a:spcAft>
              <a:buClr>
                <a:srgbClr val="FFFFFF"/>
              </a:buClr>
              <a:buSzPts val="2600"/>
              <a:buNone/>
              <a:defRPr>
                <a:solidFill>
                  <a:srgbClr val="FFFFFF"/>
                </a:solidFill>
              </a:defRPr>
            </a:lvl5pPr>
            <a:lvl6pPr lvl="5" rtl="0">
              <a:spcBef>
                <a:spcPts val="0"/>
              </a:spcBef>
              <a:spcAft>
                <a:spcPts val="0"/>
              </a:spcAft>
              <a:buClr>
                <a:srgbClr val="FFFFFF"/>
              </a:buClr>
              <a:buSzPts val="2600"/>
              <a:buNone/>
              <a:defRPr>
                <a:solidFill>
                  <a:srgbClr val="FFFFFF"/>
                </a:solidFill>
              </a:defRPr>
            </a:lvl6pPr>
            <a:lvl7pPr lvl="6" rtl="0">
              <a:spcBef>
                <a:spcPts val="0"/>
              </a:spcBef>
              <a:spcAft>
                <a:spcPts val="0"/>
              </a:spcAft>
              <a:buClr>
                <a:srgbClr val="FFFFFF"/>
              </a:buClr>
              <a:buSzPts val="2600"/>
              <a:buNone/>
              <a:defRPr>
                <a:solidFill>
                  <a:srgbClr val="FFFFFF"/>
                </a:solidFill>
              </a:defRPr>
            </a:lvl7pPr>
            <a:lvl8pPr lvl="7" rtl="0">
              <a:spcBef>
                <a:spcPts val="0"/>
              </a:spcBef>
              <a:spcAft>
                <a:spcPts val="0"/>
              </a:spcAft>
              <a:buClr>
                <a:srgbClr val="FFFFFF"/>
              </a:buClr>
              <a:buSzPts val="2600"/>
              <a:buNone/>
              <a:defRPr>
                <a:solidFill>
                  <a:srgbClr val="FFFFFF"/>
                </a:solidFill>
              </a:defRPr>
            </a:lvl8pPr>
            <a:lvl9pPr lvl="8" rtl="0">
              <a:spcBef>
                <a:spcPts val="0"/>
              </a:spcBef>
              <a:spcAft>
                <a:spcPts val="0"/>
              </a:spcAft>
              <a:buClr>
                <a:srgbClr val="FFFFFF"/>
              </a:buClr>
              <a:buSzPts val="2600"/>
              <a:buNone/>
              <a:defRPr>
                <a:solidFill>
                  <a:srgbClr val="FFFFFF"/>
                </a:solidFill>
              </a:defRPr>
            </a:lvl9pPr>
          </a:lstStyle>
          <a:p>
            <a:endParaRPr/>
          </a:p>
        </p:txBody>
      </p:sp>
      <p:sp>
        <p:nvSpPr>
          <p:cNvPr id="53" name="Google Shape;53;p9"/>
          <p:cNvSpPr/>
          <p:nvPr/>
        </p:nvSpPr>
        <p:spPr>
          <a:xfrm>
            <a:off x="579000" y="579000"/>
            <a:ext cx="54300" cy="675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4" name="Google Shape;54;p9"/>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half">
  <p:cSld name="TITLE_ONLY_1_1">
    <p:spTree>
      <p:nvGrpSpPr>
        <p:cNvPr id="1" name="Shape 55"/>
        <p:cNvGrpSpPr/>
        <p:nvPr/>
      </p:nvGrpSpPr>
      <p:grpSpPr>
        <a:xfrm>
          <a:off x="0" y="0"/>
          <a:ext cx="0" cy="0"/>
          <a:chOff x="0" y="0"/>
          <a:chExt cx="0" cy="0"/>
        </a:xfrm>
      </p:grpSpPr>
      <p:sp>
        <p:nvSpPr>
          <p:cNvPr id="56" name="Google Shape;56;p10"/>
          <p:cNvSpPr/>
          <p:nvPr/>
        </p:nvSpPr>
        <p:spPr>
          <a:xfrm>
            <a:off x="0" y="0"/>
            <a:ext cx="4227414" cy="51434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0"/>
          <p:cNvSpPr txBox="1">
            <a:spLocks noGrp="1"/>
          </p:cNvSpPr>
          <p:nvPr>
            <p:ph type="title"/>
          </p:nvPr>
        </p:nvSpPr>
        <p:spPr>
          <a:xfrm>
            <a:off x="500307" y="238547"/>
            <a:ext cx="3226800" cy="857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a:solidFill>
                  <a:srgbClr val="FFFFFF"/>
                </a:solidFill>
              </a:defRPr>
            </a:lvl1pPr>
            <a:lvl2pPr lvl="1" rtl="0">
              <a:spcBef>
                <a:spcPts val="0"/>
              </a:spcBef>
              <a:spcAft>
                <a:spcPts val="0"/>
              </a:spcAft>
              <a:buClr>
                <a:srgbClr val="FFFFFF"/>
              </a:buClr>
              <a:buSzPts val="2600"/>
              <a:buNone/>
              <a:defRPr>
                <a:solidFill>
                  <a:srgbClr val="FFFFFF"/>
                </a:solidFill>
              </a:defRPr>
            </a:lvl2pPr>
            <a:lvl3pPr lvl="2" rtl="0">
              <a:spcBef>
                <a:spcPts val="0"/>
              </a:spcBef>
              <a:spcAft>
                <a:spcPts val="0"/>
              </a:spcAft>
              <a:buClr>
                <a:srgbClr val="FFFFFF"/>
              </a:buClr>
              <a:buSzPts val="2600"/>
              <a:buNone/>
              <a:defRPr>
                <a:solidFill>
                  <a:srgbClr val="FFFFFF"/>
                </a:solidFill>
              </a:defRPr>
            </a:lvl3pPr>
            <a:lvl4pPr lvl="3" rtl="0">
              <a:spcBef>
                <a:spcPts val="0"/>
              </a:spcBef>
              <a:spcAft>
                <a:spcPts val="0"/>
              </a:spcAft>
              <a:buClr>
                <a:srgbClr val="FFFFFF"/>
              </a:buClr>
              <a:buSzPts val="2600"/>
              <a:buNone/>
              <a:defRPr>
                <a:solidFill>
                  <a:srgbClr val="FFFFFF"/>
                </a:solidFill>
              </a:defRPr>
            </a:lvl4pPr>
            <a:lvl5pPr lvl="4" rtl="0">
              <a:spcBef>
                <a:spcPts val="0"/>
              </a:spcBef>
              <a:spcAft>
                <a:spcPts val="0"/>
              </a:spcAft>
              <a:buClr>
                <a:srgbClr val="FFFFFF"/>
              </a:buClr>
              <a:buSzPts val="2600"/>
              <a:buNone/>
              <a:defRPr>
                <a:solidFill>
                  <a:srgbClr val="FFFFFF"/>
                </a:solidFill>
              </a:defRPr>
            </a:lvl5pPr>
            <a:lvl6pPr lvl="5" rtl="0">
              <a:spcBef>
                <a:spcPts val="0"/>
              </a:spcBef>
              <a:spcAft>
                <a:spcPts val="0"/>
              </a:spcAft>
              <a:buClr>
                <a:srgbClr val="FFFFFF"/>
              </a:buClr>
              <a:buSzPts val="2600"/>
              <a:buNone/>
              <a:defRPr>
                <a:solidFill>
                  <a:srgbClr val="FFFFFF"/>
                </a:solidFill>
              </a:defRPr>
            </a:lvl6pPr>
            <a:lvl7pPr lvl="6" rtl="0">
              <a:spcBef>
                <a:spcPts val="0"/>
              </a:spcBef>
              <a:spcAft>
                <a:spcPts val="0"/>
              </a:spcAft>
              <a:buClr>
                <a:srgbClr val="FFFFFF"/>
              </a:buClr>
              <a:buSzPts val="2600"/>
              <a:buNone/>
              <a:defRPr>
                <a:solidFill>
                  <a:srgbClr val="FFFFFF"/>
                </a:solidFill>
              </a:defRPr>
            </a:lvl7pPr>
            <a:lvl8pPr lvl="7" rtl="0">
              <a:spcBef>
                <a:spcPts val="0"/>
              </a:spcBef>
              <a:spcAft>
                <a:spcPts val="0"/>
              </a:spcAft>
              <a:buClr>
                <a:srgbClr val="FFFFFF"/>
              </a:buClr>
              <a:buSzPts val="2600"/>
              <a:buNone/>
              <a:defRPr>
                <a:solidFill>
                  <a:srgbClr val="FFFFFF"/>
                </a:solidFill>
              </a:defRPr>
            </a:lvl8pPr>
            <a:lvl9pPr lvl="8" rtl="0">
              <a:spcBef>
                <a:spcPts val="0"/>
              </a:spcBef>
              <a:spcAft>
                <a:spcPts val="0"/>
              </a:spcAft>
              <a:buClr>
                <a:srgbClr val="FFFFFF"/>
              </a:buClr>
              <a:buSzPts val="2600"/>
              <a:buNone/>
              <a:defRPr>
                <a:solidFill>
                  <a:srgbClr val="FFFFFF"/>
                </a:solidFill>
              </a:defRPr>
            </a:lvl9pPr>
          </a:lstStyle>
          <a:p>
            <a:endParaRPr dirty="0"/>
          </a:p>
        </p:txBody>
      </p:sp>
      <p:sp>
        <p:nvSpPr>
          <p:cNvPr id="58" name="Google Shape;58;p10"/>
          <p:cNvSpPr/>
          <p:nvPr/>
        </p:nvSpPr>
        <p:spPr>
          <a:xfrm>
            <a:off x="223004" y="238547"/>
            <a:ext cx="54300" cy="675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9" name="Google Shape;59;p10"/>
          <p:cNvSpPr/>
          <p:nvPr/>
        </p:nvSpPr>
        <p:spPr>
          <a:xfrm>
            <a:off x="9089700" y="0"/>
            <a:ext cx="54300" cy="5143500"/>
          </a:xfrm>
          <a:prstGeom prst="rect">
            <a:avLst/>
          </a:prstGeom>
          <a:solidFill>
            <a:srgbClr val="FF00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0"/>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44425" y="422500"/>
            <a:ext cx="3226800" cy="85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600"/>
              <a:buFont typeface="Titillium Web"/>
              <a:buNone/>
              <a:defRPr sz="2600" b="1">
                <a:solidFill>
                  <a:schemeClr val="dk1"/>
                </a:solidFill>
                <a:latin typeface="Titillium Web"/>
                <a:ea typeface="Titillium Web"/>
                <a:cs typeface="Titillium Web"/>
                <a:sym typeface="Titillium Web"/>
              </a:defRPr>
            </a:lvl1pPr>
            <a:lvl2pPr lvl="1">
              <a:spcBef>
                <a:spcPts val="0"/>
              </a:spcBef>
              <a:spcAft>
                <a:spcPts val="0"/>
              </a:spcAft>
              <a:buClr>
                <a:schemeClr val="dk1"/>
              </a:buClr>
              <a:buSzPts val="2600"/>
              <a:buFont typeface="Titillium Web"/>
              <a:buNone/>
              <a:defRPr sz="2600" b="1">
                <a:solidFill>
                  <a:schemeClr val="dk1"/>
                </a:solidFill>
                <a:latin typeface="Titillium Web"/>
                <a:ea typeface="Titillium Web"/>
                <a:cs typeface="Titillium Web"/>
                <a:sym typeface="Titillium Web"/>
              </a:defRPr>
            </a:lvl2pPr>
            <a:lvl3pPr lvl="2">
              <a:spcBef>
                <a:spcPts val="0"/>
              </a:spcBef>
              <a:spcAft>
                <a:spcPts val="0"/>
              </a:spcAft>
              <a:buClr>
                <a:schemeClr val="dk1"/>
              </a:buClr>
              <a:buSzPts val="2600"/>
              <a:buFont typeface="Titillium Web"/>
              <a:buNone/>
              <a:defRPr sz="2600" b="1">
                <a:solidFill>
                  <a:schemeClr val="dk1"/>
                </a:solidFill>
                <a:latin typeface="Titillium Web"/>
                <a:ea typeface="Titillium Web"/>
                <a:cs typeface="Titillium Web"/>
                <a:sym typeface="Titillium Web"/>
              </a:defRPr>
            </a:lvl3pPr>
            <a:lvl4pPr lvl="3">
              <a:spcBef>
                <a:spcPts val="0"/>
              </a:spcBef>
              <a:spcAft>
                <a:spcPts val="0"/>
              </a:spcAft>
              <a:buClr>
                <a:schemeClr val="dk1"/>
              </a:buClr>
              <a:buSzPts val="2600"/>
              <a:buFont typeface="Titillium Web"/>
              <a:buNone/>
              <a:defRPr sz="2600" b="1">
                <a:solidFill>
                  <a:schemeClr val="dk1"/>
                </a:solidFill>
                <a:latin typeface="Titillium Web"/>
                <a:ea typeface="Titillium Web"/>
                <a:cs typeface="Titillium Web"/>
                <a:sym typeface="Titillium Web"/>
              </a:defRPr>
            </a:lvl4pPr>
            <a:lvl5pPr lvl="4">
              <a:spcBef>
                <a:spcPts val="0"/>
              </a:spcBef>
              <a:spcAft>
                <a:spcPts val="0"/>
              </a:spcAft>
              <a:buClr>
                <a:schemeClr val="dk1"/>
              </a:buClr>
              <a:buSzPts val="2600"/>
              <a:buFont typeface="Titillium Web"/>
              <a:buNone/>
              <a:defRPr sz="2600" b="1">
                <a:solidFill>
                  <a:schemeClr val="dk1"/>
                </a:solidFill>
                <a:latin typeface="Titillium Web"/>
                <a:ea typeface="Titillium Web"/>
                <a:cs typeface="Titillium Web"/>
                <a:sym typeface="Titillium Web"/>
              </a:defRPr>
            </a:lvl5pPr>
            <a:lvl6pPr lvl="5">
              <a:spcBef>
                <a:spcPts val="0"/>
              </a:spcBef>
              <a:spcAft>
                <a:spcPts val="0"/>
              </a:spcAft>
              <a:buClr>
                <a:schemeClr val="dk1"/>
              </a:buClr>
              <a:buSzPts val="2600"/>
              <a:buFont typeface="Titillium Web"/>
              <a:buNone/>
              <a:defRPr sz="2600" b="1">
                <a:solidFill>
                  <a:schemeClr val="dk1"/>
                </a:solidFill>
                <a:latin typeface="Titillium Web"/>
                <a:ea typeface="Titillium Web"/>
                <a:cs typeface="Titillium Web"/>
                <a:sym typeface="Titillium Web"/>
              </a:defRPr>
            </a:lvl6pPr>
            <a:lvl7pPr lvl="6">
              <a:spcBef>
                <a:spcPts val="0"/>
              </a:spcBef>
              <a:spcAft>
                <a:spcPts val="0"/>
              </a:spcAft>
              <a:buClr>
                <a:schemeClr val="dk1"/>
              </a:buClr>
              <a:buSzPts val="2600"/>
              <a:buFont typeface="Titillium Web"/>
              <a:buNone/>
              <a:defRPr sz="2600" b="1">
                <a:solidFill>
                  <a:schemeClr val="dk1"/>
                </a:solidFill>
                <a:latin typeface="Titillium Web"/>
                <a:ea typeface="Titillium Web"/>
                <a:cs typeface="Titillium Web"/>
                <a:sym typeface="Titillium Web"/>
              </a:defRPr>
            </a:lvl7pPr>
            <a:lvl8pPr lvl="7">
              <a:spcBef>
                <a:spcPts val="0"/>
              </a:spcBef>
              <a:spcAft>
                <a:spcPts val="0"/>
              </a:spcAft>
              <a:buClr>
                <a:schemeClr val="dk1"/>
              </a:buClr>
              <a:buSzPts val="2600"/>
              <a:buFont typeface="Titillium Web"/>
              <a:buNone/>
              <a:defRPr sz="2600" b="1">
                <a:solidFill>
                  <a:schemeClr val="dk1"/>
                </a:solidFill>
                <a:latin typeface="Titillium Web"/>
                <a:ea typeface="Titillium Web"/>
                <a:cs typeface="Titillium Web"/>
                <a:sym typeface="Titillium Web"/>
              </a:defRPr>
            </a:lvl8pPr>
            <a:lvl9pPr lvl="8">
              <a:spcBef>
                <a:spcPts val="0"/>
              </a:spcBef>
              <a:spcAft>
                <a:spcPts val="0"/>
              </a:spcAft>
              <a:buClr>
                <a:schemeClr val="dk1"/>
              </a:buClr>
              <a:buSzPts val="2600"/>
              <a:buFont typeface="Titillium Web"/>
              <a:buNone/>
              <a:defRPr sz="2600" b="1">
                <a:solidFill>
                  <a:schemeClr val="dk1"/>
                </a:solidFill>
                <a:latin typeface="Titillium Web"/>
                <a:ea typeface="Titillium Web"/>
                <a:cs typeface="Titillium Web"/>
                <a:sym typeface="Titillium Web"/>
              </a:defRPr>
            </a:lvl9pPr>
          </a:lstStyle>
          <a:p>
            <a:endParaRPr/>
          </a:p>
        </p:txBody>
      </p:sp>
      <p:sp>
        <p:nvSpPr>
          <p:cNvPr id="7" name="Google Shape;7;p1"/>
          <p:cNvSpPr txBox="1">
            <a:spLocks noGrp="1"/>
          </p:cNvSpPr>
          <p:nvPr>
            <p:ph type="body" idx="1"/>
          </p:nvPr>
        </p:nvSpPr>
        <p:spPr>
          <a:xfrm>
            <a:off x="723798" y="1586325"/>
            <a:ext cx="6092100" cy="31485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chemeClr val="accent1"/>
              </a:buClr>
              <a:buSzPts val="1800"/>
              <a:buFont typeface="Titillium Web"/>
              <a:buChar char="▪"/>
              <a:defRPr sz="1800">
                <a:solidFill>
                  <a:schemeClr val="dk1"/>
                </a:solidFill>
                <a:latin typeface="Titillium Web"/>
                <a:ea typeface="Titillium Web"/>
                <a:cs typeface="Titillium Web"/>
                <a:sym typeface="Titillium Web"/>
              </a:defRPr>
            </a:lvl1pPr>
            <a:lvl2pPr marL="914400" lvl="1" indent="-342900">
              <a:spcBef>
                <a:spcPts val="0"/>
              </a:spcBef>
              <a:spcAft>
                <a:spcPts val="0"/>
              </a:spcAft>
              <a:buClr>
                <a:schemeClr val="accent1"/>
              </a:buClr>
              <a:buSzPts val="1800"/>
              <a:buFont typeface="Titillium Web"/>
              <a:buChar char="▫"/>
              <a:defRPr sz="1800">
                <a:solidFill>
                  <a:schemeClr val="dk1"/>
                </a:solidFill>
                <a:latin typeface="Titillium Web"/>
                <a:ea typeface="Titillium Web"/>
                <a:cs typeface="Titillium Web"/>
                <a:sym typeface="Titillium Web"/>
              </a:defRPr>
            </a:lvl2pPr>
            <a:lvl3pPr marL="1371600" lvl="2" indent="-342900">
              <a:spcBef>
                <a:spcPts val="0"/>
              </a:spcBef>
              <a:spcAft>
                <a:spcPts val="0"/>
              </a:spcAft>
              <a:buClr>
                <a:schemeClr val="accent1"/>
              </a:buClr>
              <a:buSzPts val="1800"/>
              <a:buFont typeface="Titillium Web"/>
              <a:buChar char="▸"/>
              <a:defRPr sz="1800">
                <a:solidFill>
                  <a:schemeClr val="dk1"/>
                </a:solidFill>
                <a:latin typeface="Titillium Web"/>
                <a:ea typeface="Titillium Web"/>
                <a:cs typeface="Titillium Web"/>
                <a:sym typeface="Titillium Web"/>
              </a:defRPr>
            </a:lvl3pPr>
            <a:lvl4pPr marL="1828800" lvl="3" indent="-3429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4pPr>
            <a:lvl5pPr marL="2286000" lvl="4" indent="-3429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5pPr>
            <a:lvl6pPr marL="2743200" lvl="5" indent="-3429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6pPr>
            <a:lvl7pPr marL="3200400" lvl="6" indent="-3429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7pPr>
            <a:lvl8pPr marL="3657600" lvl="7" indent="-3429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8pPr>
            <a:lvl9pPr marL="4114800" lvl="8" indent="-342900">
              <a:spcBef>
                <a:spcPts val="0"/>
              </a:spcBef>
              <a:spcAft>
                <a:spcPts val="0"/>
              </a:spcAft>
              <a:buClr>
                <a:srgbClr val="FF004E"/>
              </a:buClr>
              <a:buSzPts val="1800"/>
              <a:buFont typeface="Titillium Web"/>
              <a:buChar char="▹"/>
              <a:defRPr sz="1800">
                <a:solidFill>
                  <a:schemeClr val="dk1"/>
                </a:solidFill>
                <a:latin typeface="Titillium Web"/>
                <a:ea typeface="Titillium Web"/>
                <a:cs typeface="Titillium Web"/>
                <a:sym typeface="Titillium Web"/>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91425" tIns="91425" rIns="91425" bIns="91425" anchor="t" anchorCtr="0">
            <a:noAutofit/>
          </a:bodyPr>
          <a:lstStyle>
            <a:lvl1pPr lvl="0" algn="r">
              <a:buNone/>
              <a:defRPr sz="1200" b="1">
                <a:solidFill>
                  <a:schemeClr val="accent1"/>
                </a:solidFill>
                <a:latin typeface="Titillium Web"/>
                <a:ea typeface="Titillium Web"/>
                <a:cs typeface="Titillium Web"/>
                <a:sym typeface="Titillium Web"/>
              </a:defRPr>
            </a:lvl1pPr>
            <a:lvl2pPr lvl="1" algn="r">
              <a:buNone/>
              <a:defRPr sz="1200" b="1">
                <a:solidFill>
                  <a:schemeClr val="accent1"/>
                </a:solidFill>
                <a:latin typeface="Titillium Web"/>
                <a:ea typeface="Titillium Web"/>
                <a:cs typeface="Titillium Web"/>
                <a:sym typeface="Titillium Web"/>
              </a:defRPr>
            </a:lvl2pPr>
            <a:lvl3pPr lvl="2" algn="r">
              <a:buNone/>
              <a:defRPr sz="1200" b="1">
                <a:solidFill>
                  <a:schemeClr val="accent1"/>
                </a:solidFill>
                <a:latin typeface="Titillium Web"/>
                <a:ea typeface="Titillium Web"/>
                <a:cs typeface="Titillium Web"/>
                <a:sym typeface="Titillium Web"/>
              </a:defRPr>
            </a:lvl3pPr>
            <a:lvl4pPr lvl="3" algn="r">
              <a:buNone/>
              <a:defRPr sz="1200" b="1">
                <a:solidFill>
                  <a:schemeClr val="accent1"/>
                </a:solidFill>
                <a:latin typeface="Titillium Web"/>
                <a:ea typeface="Titillium Web"/>
                <a:cs typeface="Titillium Web"/>
                <a:sym typeface="Titillium Web"/>
              </a:defRPr>
            </a:lvl4pPr>
            <a:lvl5pPr lvl="4" algn="r">
              <a:buNone/>
              <a:defRPr sz="1200" b="1">
                <a:solidFill>
                  <a:schemeClr val="accent1"/>
                </a:solidFill>
                <a:latin typeface="Titillium Web"/>
                <a:ea typeface="Titillium Web"/>
                <a:cs typeface="Titillium Web"/>
                <a:sym typeface="Titillium Web"/>
              </a:defRPr>
            </a:lvl5pPr>
            <a:lvl6pPr lvl="5" algn="r">
              <a:buNone/>
              <a:defRPr sz="1200" b="1">
                <a:solidFill>
                  <a:schemeClr val="accent1"/>
                </a:solidFill>
                <a:latin typeface="Titillium Web"/>
                <a:ea typeface="Titillium Web"/>
                <a:cs typeface="Titillium Web"/>
                <a:sym typeface="Titillium Web"/>
              </a:defRPr>
            </a:lvl6pPr>
            <a:lvl7pPr lvl="6" algn="r">
              <a:buNone/>
              <a:defRPr sz="1200" b="1">
                <a:solidFill>
                  <a:schemeClr val="accent1"/>
                </a:solidFill>
                <a:latin typeface="Titillium Web"/>
                <a:ea typeface="Titillium Web"/>
                <a:cs typeface="Titillium Web"/>
                <a:sym typeface="Titillium Web"/>
              </a:defRPr>
            </a:lvl7pPr>
            <a:lvl8pPr lvl="7" algn="r">
              <a:buNone/>
              <a:defRPr sz="1200" b="1">
                <a:solidFill>
                  <a:schemeClr val="accent1"/>
                </a:solidFill>
                <a:latin typeface="Titillium Web"/>
                <a:ea typeface="Titillium Web"/>
                <a:cs typeface="Titillium Web"/>
                <a:sym typeface="Titillium Web"/>
              </a:defRPr>
            </a:lvl8pPr>
            <a:lvl9pPr lvl="8" algn="r">
              <a:buNone/>
              <a:defRPr sz="1200" b="1">
                <a:solidFill>
                  <a:schemeClr val="accent1"/>
                </a:solidFill>
                <a:latin typeface="Titillium Web"/>
                <a:ea typeface="Titillium Web"/>
                <a:cs typeface="Titillium Web"/>
                <a:sym typeface="Titillium Web"/>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9" r:id="rId11"/>
    <p:sldLayoutId id="2147483660"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9.jpg"/><Relationship Id="rId4" Type="http://schemas.openxmlformats.org/officeDocument/2006/relationships/image" Target="../media/image8.jpg"/></Relationships>
</file>

<file path=ppt/slides/_rels/slide18.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8"/>
        <p:cNvGrpSpPr/>
        <p:nvPr/>
      </p:nvGrpSpPr>
      <p:grpSpPr>
        <a:xfrm>
          <a:off x="0" y="0"/>
          <a:ext cx="0" cy="0"/>
          <a:chOff x="0" y="0"/>
          <a:chExt cx="0" cy="0"/>
        </a:xfrm>
      </p:grpSpPr>
      <p:sp>
        <p:nvSpPr>
          <p:cNvPr id="79" name="Google Shape;79;p15"/>
          <p:cNvSpPr txBox="1">
            <a:spLocks noGrp="1"/>
          </p:cNvSpPr>
          <p:nvPr>
            <p:ph type="ctrTitle"/>
          </p:nvPr>
        </p:nvSpPr>
        <p:spPr>
          <a:xfrm>
            <a:off x="685800" y="1915625"/>
            <a:ext cx="62514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800" b="1" dirty="0">
                <a:solidFill>
                  <a:schemeClr val="bg1"/>
                </a:solidFill>
                <a:latin typeface="Californian FB" panose="0207040306080B030204" pitchFamily="18" charset="0"/>
              </a:rPr>
              <a:t>Zomato, Bangalore Data Analysis</a:t>
            </a:r>
            <a:endParaRPr dirty="0"/>
          </a:p>
        </p:txBody>
      </p:sp>
      <p:sp>
        <p:nvSpPr>
          <p:cNvPr id="2" name="TextBox 1">
            <a:extLst>
              <a:ext uri="{FF2B5EF4-FFF2-40B4-BE49-F238E27FC236}">
                <a16:creationId xmlns:a16="http://schemas.microsoft.com/office/drawing/2014/main" id="{A13D76D5-BACB-488A-8B73-5913A1F91CE0}"/>
              </a:ext>
            </a:extLst>
          </p:cNvPr>
          <p:cNvSpPr txBox="1"/>
          <p:nvPr/>
        </p:nvSpPr>
        <p:spPr>
          <a:xfrm>
            <a:off x="735147" y="3125972"/>
            <a:ext cx="3076353" cy="584775"/>
          </a:xfrm>
          <a:prstGeom prst="rect">
            <a:avLst/>
          </a:prstGeom>
          <a:noFill/>
        </p:spPr>
        <p:txBody>
          <a:bodyPr wrap="square" rtlCol="0">
            <a:spAutoFit/>
          </a:bodyPr>
          <a:lstStyle/>
          <a:p>
            <a:pPr algn="l"/>
            <a:r>
              <a:rPr lang="en-US" sz="1600" b="0" i="0" dirty="0">
                <a:solidFill>
                  <a:schemeClr val="bg1"/>
                </a:solidFill>
                <a:effectLst/>
                <a:latin typeface="Sitka Subheading" panose="02000505000000020004" pitchFamily="2" charset="0"/>
              </a:rPr>
              <a:t>What and where to eat in Bangalore….</a:t>
            </a:r>
          </a:p>
        </p:txBody>
      </p:sp>
    </p:spTree>
  </p:cSld>
  <p:clrMapOvr>
    <a:masterClrMapping/>
  </p:clrMapOvr>
  <mc:AlternateContent xmlns:mc="http://schemas.openxmlformats.org/markup-compatibility/2006" xmlns:p14="http://schemas.microsoft.com/office/powerpoint/2010/main">
    <mc:Choice Requires="p14">
      <p:transition spd="slow" p14:dur="1750" advClick="0" advTm="5000">
        <p14:reveal/>
      </p:transition>
    </mc:Choice>
    <mc:Fallback xmlns="">
      <p:transition spd="slow" advClick="0" advTm="5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pic>
        <p:nvPicPr>
          <p:cNvPr id="5" name="Picture 4">
            <a:extLst>
              <a:ext uri="{FF2B5EF4-FFF2-40B4-BE49-F238E27FC236}">
                <a16:creationId xmlns:a16="http://schemas.microsoft.com/office/drawing/2014/main" id="{805C2A13-3227-4F4A-90B4-79F32B59DCE0}"/>
              </a:ext>
            </a:extLst>
          </p:cNvPr>
          <p:cNvPicPr>
            <a:picLocks noChangeAspect="1"/>
          </p:cNvPicPr>
          <p:nvPr/>
        </p:nvPicPr>
        <p:blipFill>
          <a:blip r:embed="rId3"/>
          <a:stretch>
            <a:fillRect/>
          </a:stretch>
        </p:blipFill>
        <p:spPr>
          <a:xfrm>
            <a:off x="4223657" y="7148"/>
            <a:ext cx="4867929" cy="5143500"/>
          </a:xfrm>
          <a:prstGeom prst="rect">
            <a:avLst/>
          </a:prstGeom>
        </p:spPr>
      </p:pic>
      <p:sp>
        <p:nvSpPr>
          <p:cNvPr id="153" name="Google Shape;153;p24"/>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4. No. of restaurants </a:t>
            </a:r>
            <a:r>
              <a:rPr lang="en-US" dirty="0">
                <a:solidFill>
                  <a:schemeClr val="tx1"/>
                </a:solidFill>
              </a:rPr>
              <a:t>for each rating</a:t>
            </a:r>
            <a:endParaRPr dirty="0">
              <a:solidFill>
                <a:schemeClr val="tx1"/>
              </a:solidFill>
            </a:endParaRPr>
          </a:p>
        </p:txBody>
      </p:sp>
      <p:sp>
        <p:nvSpPr>
          <p:cNvPr id="154" name="Google Shape;154;p24"/>
          <p:cNvSpPr txBox="1">
            <a:spLocks noGrp="1"/>
          </p:cNvSpPr>
          <p:nvPr>
            <p:ph type="body" idx="4294967295"/>
          </p:nvPr>
        </p:nvSpPr>
        <p:spPr>
          <a:xfrm>
            <a:off x="518160" y="1546751"/>
            <a:ext cx="3649980" cy="3203100"/>
          </a:xfrm>
          <a:prstGeom prst="rect">
            <a:avLst/>
          </a:prstGeom>
        </p:spPr>
        <p:txBody>
          <a:bodyPr spcFirstLastPara="1" wrap="square" lIns="91425" tIns="91425" rIns="91425" bIns="91425" anchor="t" anchorCtr="0">
            <a:noAutofit/>
          </a:bodyPr>
          <a:lstStyle/>
          <a:p>
            <a:pPr marL="285750" lvl="0" indent="-285750" algn="l" rtl="0">
              <a:spcBef>
                <a:spcPts val="600"/>
              </a:spcBef>
              <a:spcAft>
                <a:spcPts val="0"/>
              </a:spcAft>
              <a:buClr>
                <a:schemeClr val="bg1"/>
              </a:buClr>
              <a:buFont typeface="Wingdings" panose="05000000000000000000" pitchFamily="2" charset="2"/>
              <a:buChar char="§"/>
            </a:pPr>
            <a:r>
              <a:rPr lang="en-US" sz="1500" dirty="0">
                <a:solidFill>
                  <a:srgbClr val="FFFFFF"/>
                </a:solidFill>
              </a:rPr>
              <a:t>The majority of restaurants (3016) are rated </a:t>
            </a:r>
            <a:r>
              <a:rPr lang="en-US" sz="1500" b="1" dirty="0">
                <a:solidFill>
                  <a:srgbClr val="FFFFFF"/>
                </a:solidFill>
              </a:rPr>
              <a:t>3.9 (out of 5), </a:t>
            </a:r>
            <a:r>
              <a:rPr lang="en-US" sz="1500" dirty="0">
                <a:solidFill>
                  <a:srgbClr val="FFFFFF"/>
                </a:solidFill>
              </a:rPr>
              <a:t>followed by 4 and 4.1, which are decent ratings. No. of restaurants rated 4 are 2631 and those rated 4.1 are 2468.</a:t>
            </a:r>
          </a:p>
          <a:p>
            <a:pPr marL="285750" lvl="0" indent="-285750" algn="l" rtl="0">
              <a:spcBef>
                <a:spcPts val="600"/>
              </a:spcBef>
              <a:spcAft>
                <a:spcPts val="0"/>
              </a:spcAft>
              <a:buClr>
                <a:schemeClr val="bg1"/>
              </a:buClr>
              <a:buFont typeface="Wingdings" panose="05000000000000000000" pitchFamily="2" charset="2"/>
              <a:buChar char="§"/>
            </a:pPr>
            <a:r>
              <a:rPr lang="en-US" sz="1500" dirty="0">
                <a:solidFill>
                  <a:srgbClr val="FFFFFF"/>
                </a:solidFill>
              </a:rPr>
              <a:t>There are very few restaurants with very high rating like 4.9 or 4.8.</a:t>
            </a:r>
          </a:p>
          <a:p>
            <a:pPr marL="285750" lvl="0" indent="-285750" algn="l" rtl="0">
              <a:spcBef>
                <a:spcPts val="600"/>
              </a:spcBef>
              <a:spcAft>
                <a:spcPts val="0"/>
              </a:spcAft>
              <a:buClr>
                <a:schemeClr val="bg1"/>
              </a:buClr>
              <a:buFont typeface="Wingdings" panose="05000000000000000000" pitchFamily="2" charset="2"/>
              <a:buChar char="§"/>
            </a:pPr>
            <a:r>
              <a:rPr lang="en-US" sz="1500" dirty="0">
                <a:solidFill>
                  <a:srgbClr val="FFFFFF"/>
                </a:solidFill>
              </a:rPr>
              <a:t>Also, there are very less number of restaurants that are rated below average.</a:t>
            </a:r>
          </a:p>
        </p:txBody>
      </p:sp>
      <p:sp>
        <p:nvSpPr>
          <p:cNvPr id="156" name="Google Shape;156;p24"/>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solidFill>
                  <a:srgbClr val="FFFFFF"/>
                </a:solidFill>
              </a:rPr>
              <a:t>10</a:t>
            </a:fld>
            <a:endParaRPr>
              <a:solidFill>
                <a:srgbClr val="FFFFFF"/>
              </a:solidFill>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C608C6-EF17-4B7E-9A36-A20A7C6D090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graphicFrame>
        <p:nvGraphicFramePr>
          <p:cNvPr id="3" name="Content Placeholder 6">
            <a:extLst>
              <a:ext uri="{FF2B5EF4-FFF2-40B4-BE49-F238E27FC236}">
                <a16:creationId xmlns:a16="http://schemas.microsoft.com/office/drawing/2014/main" id="{24974611-3E99-4AFD-B164-EB4F1BE1FB90}"/>
              </a:ext>
            </a:extLst>
          </p:cNvPr>
          <p:cNvGraphicFramePr>
            <a:graphicFrameLocks/>
          </p:cNvGraphicFramePr>
          <p:nvPr>
            <p:extLst>
              <p:ext uri="{D42A27DB-BD31-4B8C-83A1-F6EECF244321}">
                <p14:modId xmlns:p14="http://schemas.microsoft.com/office/powerpoint/2010/main" val="93361785"/>
              </p:ext>
            </p:extLst>
          </p:nvPr>
        </p:nvGraphicFramePr>
        <p:xfrm>
          <a:off x="838200" y="1310640"/>
          <a:ext cx="7993380" cy="3439211"/>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A8DA203C-7448-4AB1-AC18-EED0508E091A}"/>
              </a:ext>
            </a:extLst>
          </p:cNvPr>
          <p:cNvSpPr txBox="1"/>
          <p:nvPr/>
        </p:nvSpPr>
        <p:spPr>
          <a:xfrm>
            <a:off x="838200" y="266700"/>
            <a:ext cx="3307080" cy="892552"/>
          </a:xfrm>
          <a:prstGeom prst="rect">
            <a:avLst/>
          </a:prstGeom>
          <a:noFill/>
        </p:spPr>
        <p:txBody>
          <a:bodyPr wrap="square" rtlCol="0">
            <a:spAutoFit/>
          </a:bodyPr>
          <a:lstStyle/>
          <a:p>
            <a:r>
              <a:rPr kumimoji="0" lang="en-US" sz="2600" b="1" i="0" u="none" strike="noStrike" kern="0" cap="none" spc="0" normalizeH="0" baseline="0" noProof="0" dirty="0">
                <a:ln>
                  <a:noFill/>
                </a:ln>
                <a:solidFill>
                  <a:schemeClr val="tx1"/>
                </a:solidFill>
                <a:effectLst/>
                <a:uLnTx/>
                <a:uFillTx/>
                <a:latin typeface="Titillium Web"/>
                <a:sym typeface="Titillium Web"/>
              </a:rPr>
              <a:t>4. No. of restaurants </a:t>
            </a:r>
            <a:r>
              <a:rPr kumimoji="0" lang="en-US" sz="2600" b="1" i="0" u="none" strike="noStrike" kern="0" cap="none" spc="0" normalizeH="0" baseline="0" noProof="0" dirty="0">
                <a:ln>
                  <a:noFill/>
                </a:ln>
                <a:solidFill>
                  <a:schemeClr val="accent1"/>
                </a:solidFill>
                <a:effectLst/>
                <a:uLnTx/>
                <a:uFillTx/>
                <a:latin typeface="Titillium Web"/>
                <a:sym typeface="Titillium Web"/>
              </a:rPr>
              <a:t>for each rating</a:t>
            </a:r>
            <a:endParaRPr lang="en-IN" dirty="0">
              <a:solidFill>
                <a:schemeClr val="accent1"/>
              </a:solidFill>
            </a:endParaRPr>
          </a:p>
        </p:txBody>
      </p:sp>
    </p:spTree>
    <p:extLst>
      <p:ext uri="{BB962C8B-B14F-4D97-AF65-F5344CB8AC3E}">
        <p14:creationId xmlns:p14="http://schemas.microsoft.com/office/powerpoint/2010/main" val="2528582094"/>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9"/>
          <p:cNvSpPr txBox="1">
            <a:spLocks noGrp="1"/>
          </p:cNvSpPr>
          <p:nvPr>
            <p:ph type="body" idx="1"/>
          </p:nvPr>
        </p:nvSpPr>
        <p:spPr>
          <a:xfrm>
            <a:off x="1261050" y="1058150"/>
            <a:ext cx="5404500" cy="2744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2500" dirty="0"/>
              <a:t>Most of the restaurants at Bangalore are liked by the citizens and hence rated above average.</a:t>
            </a:r>
          </a:p>
          <a:p>
            <a:pPr marL="0" lvl="0" indent="0" algn="l" rtl="0">
              <a:spcBef>
                <a:spcPts val="600"/>
              </a:spcBef>
              <a:spcAft>
                <a:spcPts val="0"/>
              </a:spcAft>
              <a:buNone/>
            </a:pPr>
            <a:r>
              <a:rPr lang="en-US" sz="2500" dirty="0"/>
              <a:t>The competition is at its best, as every restaurant is trying to excel in quality and services to increase the number of customers, and hence enhance profit.</a:t>
            </a:r>
          </a:p>
        </p:txBody>
      </p:sp>
      <p:sp>
        <p:nvSpPr>
          <p:cNvPr id="109" name="Google Shape;109;p19"/>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86D36-90E5-4B19-907C-BB66194C1B91}"/>
              </a:ext>
            </a:extLst>
          </p:cNvPr>
          <p:cNvSpPr>
            <a:spLocks noGrp="1"/>
          </p:cNvSpPr>
          <p:nvPr>
            <p:ph type="title"/>
          </p:nvPr>
        </p:nvSpPr>
        <p:spPr/>
        <p:txBody>
          <a:bodyPr/>
          <a:lstStyle/>
          <a:p>
            <a:r>
              <a:rPr lang="en-US" sz="2200" dirty="0"/>
              <a:t>5</a:t>
            </a:r>
            <a:r>
              <a:rPr lang="en-US" dirty="0"/>
              <a:t>. </a:t>
            </a:r>
            <a:r>
              <a:rPr lang="en-US" sz="2200" dirty="0"/>
              <a:t>Top 10 types of restaurant which have </a:t>
            </a:r>
            <a:r>
              <a:rPr lang="en-US" sz="2200" dirty="0">
                <a:solidFill>
                  <a:schemeClr val="accent1"/>
                </a:solidFill>
              </a:rPr>
              <a:t>the highest no. of restaurant</a:t>
            </a:r>
            <a:endParaRPr lang="en-IN" sz="2200" dirty="0">
              <a:solidFill>
                <a:schemeClr val="accent1"/>
              </a:solidFill>
            </a:endParaRPr>
          </a:p>
        </p:txBody>
      </p:sp>
      <p:sp>
        <p:nvSpPr>
          <p:cNvPr id="3" name="Text Placeholder 2">
            <a:extLst>
              <a:ext uri="{FF2B5EF4-FFF2-40B4-BE49-F238E27FC236}">
                <a16:creationId xmlns:a16="http://schemas.microsoft.com/office/drawing/2014/main" id="{CB8621D1-15E4-4EF4-9E30-6A34773F319B}"/>
              </a:ext>
            </a:extLst>
          </p:cNvPr>
          <p:cNvSpPr>
            <a:spLocks noGrp="1"/>
          </p:cNvSpPr>
          <p:nvPr>
            <p:ph type="body" idx="1"/>
          </p:nvPr>
        </p:nvSpPr>
        <p:spPr>
          <a:xfrm>
            <a:off x="824175" y="1924451"/>
            <a:ext cx="3267300" cy="2879249"/>
          </a:xfrm>
        </p:spPr>
        <p:txBody>
          <a:bodyPr/>
          <a:lstStyle/>
          <a:p>
            <a:pPr marL="285750" lvl="0" indent="-285750" algn="l" rtl="0">
              <a:spcBef>
                <a:spcPts val="600"/>
              </a:spcBef>
              <a:spcAft>
                <a:spcPts val="0"/>
              </a:spcAft>
              <a:buFont typeface="Wingdings" panose="05000000000000000000" pitchFamily="2" charset="2"/>
              <a:buChar char="§"/>
            </a:pPr>
            <a:r>
              <a:rPr lang="en-US" sz="1600" dirty="0"/>
              <a:t>We see that, the most number of restaurants are of the type </a:t>
            </a:r>
            <a:r>
              <a:rPr lang="en-US" sz="1600" b="1" dirty="0">
                <a:solidFill>
                  <a:schemeClr val="accent1"/>
                </a:solidFill>
              </a:rPr>
              <a:t>Casual Dining.</a:t>
            </a:r>
          </a:p>
          <a:p>
            <a:pPr marL="285750" lvl="0" indent="-285750" algn="l" rtl="0">
              <a:spcBef>
                <a:spcPts val="600"/>
              </a:spcBef>
              <a:spcAft>
                <a:spcPts val="0"/>
              </a:spcAft>
              <a:buFont typeface="Wingdings" panose="05000000000000000000" pitchFamily="2" charset="2"/>
              <a:buChar char="§"/>
            </a:pPr>
            <a:r>
              <a:rPr lang="en-US" sz="1600" dirty="0"/>
              <a:t>People at Bangalore prefer ‘</a:t>
            </a:r>
            <a:r>
              <a:rPr lang="en-US" sz="1600" i="1" dirty="0"/>
              <a:t>casual dining</a:t>
            </a:r>
            <a:r>
              <a:rPr lang="en-US" sz="1600" dirty="0"/>
              <a:t>’ and ‘</a:t>
            </a:r>
            <a:r>
              <a:rPr lang="en-US" sz="1600" i="1" dirty="0"/>
              <a:t>Quick bites</a:t>
            </a:r>
            <a:r>
              <a:rPr lang="en-US" sz="1600" dirty="0"/>
              <a:t>’ more often</a:t>
            </a:r>
          </a:p>
          <a:p>
            <a:pPr marL="285750" lvl="0" indent="-285750" algn="l" rtl="0">
              <a:spcBef>
                <a:spcPts val="600"/>
              </a:spcBef>
              <a:spcAft>
                <a:spcPts val="0"/>
              </a:spcAft>
              <a:buFont typeface="Wingdings" panose="05000000000000000000" pitchFamily="2" charset="2"/>
              <a:buChar char="§"/>
            </a:pPr>
            <a:r>
              <a:rPr lang="en-US" sz="1600" dirty="0"/>
              <a:t>Followed by Café and Dessert </a:t>
            </a:r>
            <a:r>
              <a:rPr lang="en-US" sz="1600" dirty="0" err="1"/>
              <a:t>Parlour</a:t>
            </a:r>
            <a:r>
              <a:rPr lang="en-US" sz="1600" dirty="0"/>
              <a:t>. </a:t>
            </a:r>
          </a:p>
          <a:p>
            <a:pPr marL="114300" indent="0">
              <a:buNone/>
            </a:pPr>
            <a:endParaRPr lang="en-IN" dirty="0"/>
          </a:p>
        </p:txBody>
      </p:sp>
      <p:sp>
        <p:nvSpPr>
          <p:cNvPr id="5" name="Slide Number Placeholder 4">
            <a:extLst>
              <a:ext uri="{FF2B5EF4-FFF2-40B4-BE49-F238E27FC236}">
                <a16:creationId xmlns:a16="http://schemas.microsoft.com/office/drawing/2014/main" id="{D5D9A25C-6AF2-4D7F-B5ED-F6EA7BD917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graphicFrame>
        <p:nvGraphicFramePr>
          <p:cNvPr id="6" name="Content Placeholder 11">
            <a:extLst>
              <a:ext uri="{FF2B5EF4-FFF2-40B4-BE49-F238E27FC236}">
                <a16:creationId xmlns:a16="http://schemas.microsoft.com/office/drawing/2014/main" id="{81F46660-E9F2-405A-AFB2-21594A6E2364}"/>
              </a:ext>
            </a:extLst>
          </p:cNvPr>
          <p:cNvGraphicFramePr>
            <a:graphicFrameLocks/>
          </p:cNvGraphicFramePr>
          <p:nvPr>
            <p:extLst>
              <p:ext uri="{D42A27DB-BD31-4B8C-83A1-F6EECF244321}">
                <p14:modId xmlns:p14="http://schemas.microsoft.com/office/powerpoint/2010/main" val="2515636928"/>
              </p:ext>
            </p:extLst>
          </p:nvPr>
        </p:nvGraphicFramePr>
        <p:xfrm>
          <a:off x="4160520" y="861060"/>
          <a:ext cx="4625340" cy="394264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5000412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86D36-90E5-4B19-907C-BB66194C1B91}"/>
              </a:ext>
            </a:extLst>
          </p:cNvPr>
          <p:cNvSpPr>
            <a:spLocks noGrp="1"/>
          </p:cNvSpPr>
          <p:nvPr>
            <p:ph type="title"/>
          </p:nvPr>
        </p:nvSpPr>
        <p:spPr/>
        <p:txBody>
          <a:bodyPr/>
          <a:lstStyle/>
          <a:p>
            <a:r>
              <a:rPr lang="en-US" sz="2200" dirty="0"/>
              <a:t>6</a:t>
            </a:r>
            <a:r>
              <a:rPr lang="en-US" dirty="0"/>
              <a:t>. </a:t>
            </a:r>
            <a:r>
              <a:rPr lang="en-US" sz="2200" dirty="0"/>
              <a:t>Ten types which have </a:t>
            </a:r>
            <a:r>
              <a:rPr lang="en-US" sz="2200" dirty="0">
                <a:solidFill>
                  <a:schemeClr val="accent1"/>
                </a:solidFill>
              </a:rPr>
              <a:t>the least number of restaurants</a:t>
            </a:r>
            <a:endParaRPr lang="en-IN" sz="2200" dirty="0">
              <a:solidFill>
                <a:schemeClr val="accent1"/>
              </a:solidFill>
            </a:endParaRPr>
          </a:p>
        </p:txBody>
      </p:sp>
      <p:sp>
        <p:nvSpPr>
          <p:cNvPr id="3" name="Text Placeholder 2">
            <a:extLst>
              <a:ext uri="{FF2B5EF4-FFF2-40B4-BE49-F238E27FC236}">
                <a16:creationId xmlns:a16="http://schemas.microsoft.com/office/drawing/2014/main" id="{CB8621D1-15E4-4EF4-9E30-6A34773F319B}"/>
              </a:ext>
            </a:extLst>
          </p:cNvPr>
          <p:cNvSpPr>
            <a:spLocks noGrp="1"/>
          </p:cNvSpPr>
          <p:nvPr>
            <p:ph type="body" idx="1"/>
          </p:nvPr>
        </p:nvSpPr>
        <p:spPr>
          <a:xfrm>
            <a:off x="824175" y="1924451"/>
            <a:ext cx="3267300" cy="2879249"/>
          </a:xfrm>
        </p:spPr>
        <p:txBody>
          <a:bodyPr/>
          <a:lstStyle/>
          <a:p>
            <a:pPr marL="285750" lvl="0" indent="-285750" algn="l" rtl="0">
              <a:spcBef>
                <a:spcPts val="600"/>
              </a:spcBef>
              <a:spcAft>
                <a:spcPts val="0"/>
              </a:spcAft>
              <a:buFont typeface="Wingdings" panose="05000000000000000000" pitchFamily="2" charset="2"/>
              <a:buChar char="§"/>
            </a:pPr>
            <a:r>
              <a:rPr lang="en-US" sz="1600" dirty="0"/>
              <a:t>There is only one restaurant of type ‘</a:t>
            </a:r>
            <a:r>
              <a:rPr lang="en-US" sz="1600" b="1" dirty="0" err="1">
                <a:solidFill>
                  <a:schemeClr val="accent1"/>
                </a:solidFill>
              </a:rPr>
              <a:t>Dhaba</a:t>
            </a:r>
            <a:r>
              <a:rPr lang="en-US" sz="1600" dirty="0"/>
              <a:t>’ followed by ‘food court, casual dining’ which have the least no. of restaurant. </a:t>
            </a:r>
          </a:p>
          <a:p>
            <a:pPr marL="285750" lvl="0" indent="-285750" algn="l" rtl="0">
              <a:spcBef>
                <a:spcPts val="600"/>
              </a:spcBef>
              <a:spcAft>
                <a:spcPts val="0"/>
              </a:spcAft>
              <a:buFont typeface="Wingdings" panose="05000000000000000000" pitchFamily="2" charset="2"/>
              <a:buChar char="§"/>
            </a:pPr>
            <a:r>
              <a:rPr lang="en-US" sz="1600" dirty="0"/>
              <a:t>There are also </a:t>
            </a:r>
            <a:r>
              <a:rPr lang="en-US" sz="1600" b="1" dirty="0">
                <a:solidFill>
                  <a:schemeClr val="accent1"/>
                </a:solidFill>
              </a:rPr>
              <a:t>very few bar, microbrewery, club and lounge </a:t>
            </a:r>
            <a:r>
              <a:rPr lang="en-US" sz="1600" dirty="0"/>
              <a:t>in the city of Bangalore.</a:t>
            </a:r>
          </a:p>
          <a:p>
            <a:pPr marL="0" lvl="0" indent="0" algn="l" rtl="0">
              <a:spcBef>
                <a:spcPts val="600"/>
              </a:spcBef>
              <a:spcAft>
                <a:spcPts val="0"/>
              </a:spcAft>
              <a:buNone/>
            </a:pPr>
            <a:r>
              <a:rPr lang="en-US" sz="1600" dirty="0"/>
              <a:t> </a:t>
            </a:r>
          </a:p>
          <a:p>
            <a:pPr marL="114300" indent="0">
              <a:buNone/>
            </a:pPr>
            <a:endParaRPr lang="en-IN" dirty="0"/>
          </a:p>
        </p:txBody>
      </p:sp>
      <p:sp>
        <p:nvSpPr>
          <p:cNvPr id="5" name="Slide Number Placeholder 4">
            <a:extLst>
              <a:ext uri="{FF2B5EF4-FFF2-40B4-BE49-F238E27FC236}">
                <a16:creationId xmlns:a16="http://schemas.microsoft.com/office/drawing/2014/main" id="{D5D9A25C-6AF2-4D7F-B5ED-F6EA7BD917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graphicFrame>
        <p:nvGraphicFramePr>
          <p:cNvPr id="7" name="Content Placeholder 6">
            <a:extLst>
              <a:ext uri="{FF2B5EF4-FFF2-40B4-BE49-F238E27FC236}">
                <a16:creationId xmlns:a16="http://schemas.microsoft.com/office/drawing/2014/main" id="{3BF922D3-6408-4A4E-A8D5-19B8F01D3F13}"/>
              </a:ext>
            </a:extLst>
          </p:cNvPr>
          <p:cNvGraphicFramePr>
            <a:graphicFrameLocks/>
          </p:cNvGraphicFramePr>
          <p:nvPr>
            <p:extLst>
              <p:ext uri="{D42A27DB-BD31-4B8C-83A1-F6EECF244321}">
                <p14:modId xmlns:p14="http://schemas.microsoft.com/office/powerpoint/2010/main" val="1239644334"/>
              </p:ext>
            </p:extLst>
          </p:nvPr>
        </p:nvGraphicFramePr>
        <p:xfrm>
          <a:off x="4282440" y="534987"/>
          <a:ext cx="4587240" cy="40735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53480232"/>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560890" y="213360"/>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7. Number of restaurants for </a:t>
            </a:r>
            <a:r>
              <a:rPr lang="en-US" sz="2400" dirty="0">
                <a:solidFill>
                  <a:schemeClr val="tx1"/>
                </a:solidFill>
              </a:rPr>
              <a:t>different average costs</a:t>
            </a:r>
            <a:endParaRPr sz="2400" dirty="0">
              <a:solidFill>
                <a:schemeClr val="tx1"/>
              </a:solidFill>
            </a:endParaRPr>
          </a:p>
        </p:txBody>
      </p:sp>
      <p:sp>
        <p:nvSpPr>
          <p:cNvPr id="154" name="Google Shape;154;p24"/>
          <p:cNvSpPr txBox="1">
            <a:spLocks noGrp="1"/>
          </p:cNvSpPr>
          <p:nvPr>
            <p:ph type="body" idx="4294967295"/>
          </p:nvPr>
        </p:nvSpPr>
        <p:spPr>
          <a:xfrm>
            <a:off x="497611" y="2008871"/>
            <a:ext cx="3649980" cy="2921269"/>
          </a:xfrm>
          <a:prstGeom prst="rect">
            <a:avLst/>
          </a:prstGeom>
        </p:spPr>
        <p:txBody>
          <a:bodyPr spcFirstLastPara="1" wrap="square" lIns="91425" tIns="91425" rIns="91425" bIns="91425" anchor="t" anchorCtr="0">
            <a:noAutofit/>
          </a:bodyPr>
          <a:lstStyle/>
          <a:p>
            <a:pPr marL="285750" lvl="0" indent="-285750" algn="l" rtl="0">
              <a:spcBef>
                <a:spcPts val="600"/>
              </a:spcBef>
              <a:spcAft>
                <a:spcPts val="0"/>
              </a:spcAft>
              <a:buClr>
                <a:schemeClr val="bg1"/>
              </a:buClr>
              <a:buFont typeface="Wingdings" panose="05000000000000000000" pitchFamily="2" charset="2"/>
              <a:buChar char="§"/>
            </a:pPr>
            <a:r>
              <a:rPr lang="en-US" sz="1500" dirty="0">
                <a:solidFill>
                  <a:srgbClr val="FFFFFF"/>
                </a:solidFill>
              </a:rPr>
              <a:t>The majority of restaurants in Bangalore have </a:t>
            </a:r>
            <a:r>
              <a:rPr lang="en-US" sz="1500" b="1" dirty="0">
                <a:solidFill>
                  <a:srgbClr val="FFFFFF"/>
                </a:solidFill>
              </a:rPr>
              <a:t>the average cost (for two) 400, followed by 600 and 800.</a:t>
            </a:r>
          </a:p>
          <a:p>
            <a:pPr marL="285750" lvl="0" indent="-285750" algn="l" rtl="0">
              <a:spcBef>
                <a:spcPts val="600"/>
              </a:spcBef>
              <a:spcAft>
                <a:spcPts val="0"/>
              </a:spcAft>
              <a:buClr>
                <a:schemeClr val="bg1"/>
              </a:buClr>
              <a:buFont typeface="Wingdings" panose="05000000000000000000" pitchFamily="2" charset="2"/>
              <a:buChar char="§"/>
            </a:pPr>
            <a:r>
              <a:rPr lang="en-US" sz="1500" dirty="0">
                <a:solidFill>
                  <a:srgbClr val="FFFFFF"/>
                </a:solidFill>
              </a:rPr>
              <a:t>This means that the competition is very high as far as the less costly restaurants are considered.</a:t>
            </a:r>
          </a:p>
          <a:p>
            <a:pPr marL="285750" lvl="0" indent="-285750" algn="l" rtl="0">
              <a:spcBef>
                <a:spcPts val="600"/>
              </a:spcBef>
              <a:spcAft>
                <a:spcPts val="0"/>
              </a:spcAft>
              <a:buClr>
                <a:schemeClr val="bg1"/>
              </a:buClr>
              <a:buFont typeface="Wingdings" panose="05000000000000000000" pitchFamily="2" charset="2"/>
              <a:buChar char="§"/>
            </a:pPr>
            <a:r>
              <a:rPr lang="en-US" sz="1500" dirty="0">
                <a:solidFill>
                  <a:srgbClr val="FFFFFF"/>
                </a:solidFill>
              </a:rPr>
              <a:t>The expensive ones in the range of </a:t>
            </a:r>
            <a:r>
              <a:rPr lang="en-US" sz="1500" b="1" dirty="0">
                <a:solidFill>
                  <a:srgbClr val="FFFFFF"/>
                </a:solidFill>
              </a:rPr>
              <a:t>3000 to 5000 are very few in numbers.</a:t>
            </a:r>
          </a:p>
        </p:txBody>
      </p:sp>
      <p:sp>
        <p:nvSpPr>
          <p:cNvPr id="156" name="Google Shape;156;p24"/>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solidFill>
                  <a:srgbClr val="FFFFFF"/>
                </a:solidFill>
              </a:rPr>
              <a:t>15</a:t>
            </a:fld>
            <a:endParaRPr>
              <a:solidFill>
                <a:srgbClr val="FFFFFF"/>
              </a:solidFill>
            </a:endParaRPr>
          </a:p>
        </p:txBody>
      </p:sp>
      <p:graphicFrame>
        <p:nvGraphicFramePr>
          <p:cNvPr id="6" name="Content Placeholder 6">
            <a:extLst>
              <a:ext uri="{FF2B5EF4-FFF2-40B4-BE49-F238E27FC236}">
                <a16:creationId xmlns:a16="http://schemas.microsoft.com/office/drawing/2014/main" id="{2EE72E17-0B3C-4256-A885-F974737ED6FD}"/>
              </a:ext>
            </a:extLst>
          </p:cNvPr>
          <p:cNvGraphicFramePr>
            <a:graphicFrameLocks/>
          </p:cNvGraphicFramePr>
          <p:nvPr>
            <p:extLst>
              <p:ext uri="{D42A27DB-BD31-4B8C-83A1-F6EECF244321}">
                <p14:modId xmlns:p14="http://schemas.microsoft.com/office/powerpoint/2010/main" val="2323137482"/>
              </p:ext>
            </p:extLst>
          </p:nvPr>
        </p:nvGraphicFramePr>
        <p:xfrm>
          <a:off x="4671060" y="241005"/>
          <a:ext cx="4358225" cy="438433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91003744"/>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6"/>
          <p:cNvSpPr txBox="1">
            <a:spLocks noGrp="1"/>
          </p:cNvSpPr>
          <p:nvPr>
            <p:ph type="title"/>
          </p:nvPr>
        </p:nvSpPr>
        <p:spPr>
          <a:xfrm>
            <a:off x="779110" y="414628"/>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200" dirty="0">
                <a:solidFill>
                  <a:schemeClr val="lt1"/>
                </a:solidFill>
              </a:rPr>
              <a:t>8. Top 10 cuisines that are offered by the </a:t>
            </a:r>
            <a:r>
              <a:rPr lang="en-US" sz="2200" dirty="0">
                <a:solidFill>
                  <a:schemeClr val="tx1"/>
                </a:solidFill>
              </a:rPr>
              <a:t>maximum number of restaurants</a:t>
            </a:r>
            <a:endParaRPr sz="2200" dirty="0">
              <a:solidFill>
                <a:schemeClr val="tx1"/>
              </a:solidFill>
            </a:endParaRPr>
          </a:p>
        </p:txBody>
      </p:sp>
      <p:sp>
        <p:nvSpPr>
          <p:cNvPr id="292" name="Google Shape;292;p36"/>
          <p:cNvSpPr txBox="1">
            <a:spLocks noGrp="1"/>
          </p:cNvSpPr>
          <p:nvPr>
            <p:ph type="body" idx="4294967295"/>
          </p:nvPr>
        </p:nvSpPr>
        <p:spPr>
          <a:xfrm>
            <a:off x="779110" y="1760521"/>
            <a:ext cx="2362800" cy="2221521"/>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400" b="1" dirty="0"/>
              <a:t>North Indian</a:t>
            </a:r>
            <a:r>
              <a:rPr lang="en-US" sz="1400" dirty="0"/>
              <a:t> cuisine is offered by most number of restaurants.</a:t>
            </a:r>
          </a:p>
          <a:p>
            <a:pPr marL="0" lvl="0" indent="0" algn="l" rtl="0">
              <a:spcBef>
                <a:spcPts val="600"/>
              </a:spcBef>
              <a:spcAft>
                <a:spcPts val="0"/>
              </a:spcAft>
              <a:buNone/>
            </a:pPr>
            <a:r>
              <a:rPr lang="en-US" sz="1400" b="1" dirty="0"/>
              <a:t>North Indian and Chinese </a:t>
            </a:r>
            <a:r>
              <a:rPr lang="en-US" sz="1400" dirty="0"/>
              <a:t>served by more number of restaurants </a:t>
            </a:r>
            <a:r>
              <a:rPr lang="en-US" sz="1400" b="1" dirty="0"/>
              <a:t>than South Indian</a:t>
            </a:r>
            <a:r>
              <a:rPr lang="en-US" sz="1400" dirty="0"/>
              <a:t>. Also, many Indians prefer to eat Chinese.</a:t>
            </a:r>
          </a:p>
        </p:txBody>
      </p:sp>
      <p:sp>
        <p:nvSpPr>
          <p:cNvPr id="293" name="Google Shape;293;p36"/>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grpSp>
        <p:nvGrpSpPr>
          <p:cNvPr id="294" name="Google Shape;294;p36"/>
          <p:cNvGrpSpPr/>
          <p:nvPr/>
        </p:nvGrpSpPr>
        <p:grpSpPr>
          <a:xfrm>
            <a:off x="3050246" y="783930"/>
            <a:ext cx="5887335" cy="3449319"/>
            <a:chOff x="3050246" y="783930"/>
            <a:chExt cx="5887335" cy="3449319"/>
          </a:xfrm>
        </p:grpSpPr>
        <p:sp>
          <p:nvSpPr>
            <p:cNvPr id="295" name="Google Shape;295;p36"/>
            <p:cNvSpPr/>
            <p:nvPr/>
          </p:nvSpPr>
          <p:spPr>
            <a:xfrm>
              <a:off x="3531697" y="783930"/>
              <a:ext cx="4922624" cy="3295008"/>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36"/>
            <p:cNvSpPr/>
            <p:nvPr/>
          </p:nvSpPr>
          <p:spPr>
            <a:xfrm>
              <a:off x="3050246" y="4142478"/>
              <a:ext cx="5887335" cy="90771"/>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36"/>
            <p:cNvSpPr/>
            <p:nvPr/>
          </p:nvSpPr>
          <p:spPr>
            <a:xfrm>
              <a:off x="3050246" y="4069860"/>
              <a:ext cx="5886427" cy="72617"/>
            </a:xfrm>
            <a:custGeom>
              <a:avLst/>
              <a:gdLst/>
              <a:ahLst/>
              <a:cxnLst/>
              <a:rect l="l" t="t" r="r" b="b"/>
              <a:pathLst>
                <a:path w="6172200" h="76142" extrusionOk="0">
                  <a:moveTo>
                    <a:pt x="0" y="76143"/>
                  </a:moveTo>
                  <a:lnTo>
                    <a:pt x="6172200" y="76143"/>
                  </a:lnTo>
                  <a:lnTo>
                    <a:pt x="6172200"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36"/>
            <p:cNvSpPr/>
            <p:nvPr/>
          </p:nvSpPr>
          <p:spPr>
            <a:xfrm>
              <a:off x="5557428" y="4069860"/>
              <a:ext cx="862070" cy="4538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 name="Rectangle 1">
            <a:extLst>
              <a:ext uri="{FF2B5EF4-FFF2-40B4-BE49-F238E27FC236}">
                <a16:creationId xmlns:a16="http://schemas.microsoft.com/office/drawing/2014/main" id="{E8696D32-09A1-4A55-BED7-6485F3A901AB}"/>
              </a:ext>
            </a:extLst>
          </p:cNvPr>
          <p:cNvSpPr/>
          <p:nvPr/>
        </p:nvSpPr>
        <p:spPr>
          <a:xfrm>
            <a:off x="3704623" y="970280"/>
            <a:ext cx="4602480" cy="292394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graphicFrame>
        <p:nvGraphicFramePr>
          <p:cNvPr id="12" name="Content Placeholder 6">
            <a:extLst>
              <a:ext uri="{FF2B5EF4-FFF2-40B4-BE49-F238E27FC236}">
                <a16:creationId xmlns:a16="http://schemas.microsoft.com/office/drawing/2014/main" id="{377F985A-4F8C-466C-B33E-725B27EDCD0E}"/>
              </a:ext>
            </a:extLst>
          </p:cNvPr>
          <p:cNvGraphicFramePr>
            <a:graphicFrameLocks/>
          </p:cNvGraphicFramePr>
          <p:nvPr>
            <p:extLst>
              <p:ext uri="{D42A27DB-BD31-4B8C-83A1-F6EECF244321}">
                <p14:modId xmlns:p14="http://schemas.microsoft.com/office/powerpoint/2010/main" val="3016869591"/>
              </p:ext>
            </p:extLst>
          </p:nvPr>
        </p:nvGraphicFramePr>
        <p:xfrm>
          <a:off x="3531697" y="962213"/>
          <a:ext cx="5167852" cy="2689251"/>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1"/>
          <p:cNvSpPr txBox="1">
            <a:spLocks noGrp="1"/>
          </p:cNvSpPr>
          <p:nvPr>
            <p:ph type="ctrTitle" idx="4294967295"/>
          </p:nvPr>
        </p:nvSpPr>
        <p:spPr>
          <a:xfrm>
            <a:off x="49640" y="1686196"/>
            <a:ext cx="80694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6600" dirty="0">
                <a:solidFill>
                  <a:srgbClr val="FFFFFF"/>
                </a:solidFill>
              </a:rPr>
              <a:t>Worth Discussing</a:t>
            </a:r>
          </a:p>
        </p:txBody>
      </p:sp>
      <p:sp>
        <p:nvSpPr>
          <p:cNvPr id="122" name="Google Shape;122;p21"/>
          <p:cNvSpPr txBox="1">
            <a:spLocks noGrp="1"/>
          </p:cNvSpPr>
          <p:nvPr>
            <p:ph type="subTitle" idx="4294967295"/>
          </p:nvPr>
        </p:nvSpPr>
        <p:spPr>
          <a:xfrm>
            <a:off x="700000" y="2801950"/>
            <a:ext cx="451208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dirty="0"/>
              <a:t>Bangalore is situated in South India and yet people there prefer to eat North Indian cuisine.</a:t>
            </a:r>
          </a:p>
          <a:p>
            <a:pPr marL="0" lvl="0" indent="0" algn="l" rtl="0">
              <a:spcBef>
                <a:spcPts val="600"/>
              </a:spcBef>
              <a:spcAft>
                <a:spcPts val="0"/>
              </a:spcAft>
              <a:buNone/>
            </a:pPr>
            <a:r>
              <a:rPr lang="en-US" dirty="0"/>
              <a:t>This can be due to the fact, that people from all sorts of backgrounds reside in Bangalore, hence they like North Indian and Chinese foods more than they do South Indian foods. </a:t>
            </a:r>
          </a:p>
        </p:txBody>
      </p:sp>
      <p:sp>
        <p:nvSpPr>
          <p:cNvPr id="131" name="Google Shape;131;p21"/>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pic>
        <p:nvPicPr>
          <p:cNvPr id="5" name="Picture 4">
            <a:extLst>
              <a:ext uri="{FF2B5EF4-FFF2-40B4-BE49-F238E27FC236}">
                <a16:creationId xmlns:a16="http://schemas.microsoft.com/office/drawing/2014/main" id="{F3B4B3EE-424F-414A-9557-7E210D49855A}"/>
              </a:ext>
            </a:extLst>
          </p:cNvPr>
          <p:cNvPicPr>
            <a:picLocks noChangeAspect="1"/>
          </p:cNvPicPr>
          <p:nvPr/>
        </p:nvPicPr>
        <p:blipFill rotWithShape="1">
          <a:blip r:embed="rId3"/>
          <a:srcRect t="24943" b="10321"/>
          <a:stretch/>
        </p:blipFill>
        <p:spPr>
          <a:xfrm>
            <a:off x="7300686" y="114756"/>
            <a:ext cx="1728598" cy="1188958"/>
          </a:xfrm>
          <a:prstGeom prst="ellipse">
            <a:avLst/>
          </a:prstGeom>
        </p:spPr>
      </p:pic>
      <p:pic>
        <p:nvPicPr>
          <p:cNvPr id="4" name="Picture 3">
            <a:extLst>
              <a:ext uri="{FF2B5EF4-FFF2-40B4-BE49-F238E27FC236}">
                <a16:creationId xmlns:a16="http://schemas.microsoft.com/office/drawing/2014/main" id="{AA41F43F-E1C6-4130-8C37-F12FDBD1EE80}"/>
              </a:ext>
            </a:extLst>
          </p:cNvPr>
          <p:cNvPicPr>
            <a:picLocks noChangeAspect="1"/>
          </p:cNvPicPr>
          <p:nvPr/>
        </p:nvPicPr>
        <p:blipFill>
          <a:blip r:embed="rId4"/>
          <a:stretch>
            <a:fillRect/>
          </a:stretch>
        </p:blipFill>
        <p:spPr>
          <a:xfrm>
            <a:off x="6720785" y="1231130"/>
            <a:ext cx="1159801" cy="1159801"/>
          </a:xfrm>
          <a:prstGeom prst="ellipse">
            <a:avLst/>
          </a:prstGeom>
        </p:spPr>
      </p:pic>
      <p:pic>
        <p:nvPicPr>
          <p:cNvPr id="7" name="Picture 6">
            <a:extLst>
              <a:ext uri="{FF2B5EF4-FFF2-40B4-BE49-F238E27FC236}">
                <a16:creationId xmlns:a16="http://schemas.microsoft.com/office/drawing/2014/main" id="{7648E480-7DE3-4B41-A932-1815901DD01A}"/>
              </a:ext>
            </a:extLst>
          </p:cNvPr>
          <p:cNvPicPr>
            <a:picLocks noChangeAspect="1"/>
          </p:cNvPicPr>
          <p:nvPr/>
        </p:nvPicPr>
        <p:blipFill rotWithShape="1">
          <a:blip r:embed="rId5"/>
          <a:srcRect l="11228" t="10148" r="10550" b="10952"/>
          <a:stretch/>
        </p:blipFill>
        <p:spPr>
          <a:xfrm>
            <a:off x="5733143" y="114756"/>
            <a:ext cx="1277592" cy="1288653"/>
          </a:xfrm>
          <a:prstGeom prst="ellipse">
            <a:avLst/>
          </a:prstGeom>
        </p:spPr>
      </p:pic>
    </p:spTree>
    <p:extLst>
      <p:ext uri="{BB962C8B-B14F-4D97-AF65-F5344CB8AC3E}">
        <p14:creationId xmlns:p14="http://schemas.microsoft.com/office/powerpoint/2010/main" val="237958619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797E93-2BB0-4383-AE9F-AF622791D0F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
        <p:nvSpPr>
          <p:cNvPr id="6" name="TextBox 5">
            <a:extLst>
              <a:ext uri="{FF2B5EF4-FFF2-40B4-BE49-F238E27FC236}">
                <a16:creationId xmlns:a16="http://schemas.microsoft.com/office/drawing/2014/main" id="{EBB2C1AC-6FA4-4CCC-82FE-DDC69A14C31D}"/>
              </a:ext>
            </a:extLst>
          </p:cNvPr>
          <p:cNvSpPr txBox="1"/>
          <p:nvPr/>
        </p:nvSpPr>
        <p:spPr>
          <a:xfrm>
            <a:off x="492642" y="229912"/>
            <a:ext cx="4572000" cy="830997"/>
          </a:xfrm>
          <a:prstGeom prst="rect">
            <a:avLst/>
          </a:prstGeom>
          <a:noFill/>
        </p:spPr>
        <p:txBody>
          <a:bodyPr wrap="square">
            <a:spAutoFit/>
          </a:bodyPr>
          <a:lstStyle/>
          <a:p>
            <a:r>
              <a:rPr kumimoji="0" lang="en-US" sz="2400" b="1" i="0" u="none" strike="noStrike" kern="0" cap="none" spc="0" normalizeH="0" baseline="0" noProof="0" dirty="0">
                <a:ln>
                  <a:noFill/>
                </a:ln>
                <a:solidFill>
                  <a:srgbClr val="FFFFFF"/>
                </a:solidFill>
                <a:effectLst/>
                <a:uLnTx/>
                <a:uFillTx/>
                <a:latin typeface="Titillium Web"/>
                <a:sym typeface="Titillium Web"/>
              </a:rPr>
              <a:t>9. Top 50 rated </a:t>
            </a:r>
          </a:p>
          <a:p>
            <a:r>
              <a:rPr kumimoji="0" lang="en-US" sz="2400" b="1" i="0" u="none" strike="noStrike" kern="0" cap="none" spc="0" normalizeH="0" baseline="0" noProof="0" dirty="0">
                <a:ln>
                  <a:noFill/>
                </a:ln>
                <a:solidFill>
                  <a:srgbClr val="000000"/>
                </a:solidFill>
                <a:effectLst/>
                <a:uLnTx/>
                <a:uFillTx/>
                <a:latin typeface="Titillium Web"/>
                <a:sym typeface="Titillium Web"/>
              </a:rPr>
              <a:t>Restaurants</a:t>
            </a:r>
            <a:endParaRPr lang="en-IN" dirty="0"/>
          </a:p>
        </p:txBody>
      </p:sp>
      <p:graphicFrame>
        <p:nvGraphicFramePr>
          <p:cNvPr id="7" name="Content Placeholder 8">
            <a:extLst>
              <a:ext uri="{FF2B5EF4-FFF2-40B4-BE49-F238E27FC236}">
                <a16:creationId xmlns:a16="http://schemas.microsoft.com/office/drawing/2014/main" id="{DBFC2D11-6B1D-43AA-B456-ADC60005AEF1}"/>
              </a:ext>
            </a:extLst>
          </p:cNvPr>
          <p:cNvGraphicFramePr>
            <a:graphicFrameLocks/>
          </p:cNvGraphicFramePr>
          <p:nvPr>
            <p:extLst>
              <p:ext uri="{D42A27DB-BD31-4B8C-83A1-F6EECF244321}">
                <p14:modId xmlns:p14="http://schemas.microsoft.com/office/powerpoint/2010/main" val="3426278220"/>
              </p:ext>
            </p:extLst>
          </p:nvPr>
        </p:nvGraphicFramePr>
        <p:xfrm>
          <a:off x="0" y="2779351"/>
          <a:ext cx="8902995" cy="2515663"/>
        </p:xfrm>
        <a:graphic>
          <a:graphicData uri="http://schemas.openxmlformats.org/drawingml/2006/chart">
            <c:chart xmlns:c="http://schemas.openxmlformats.org/drawingml/2006/chart" xmlns:r="http://schemas.openxmlformats.org/officeDocument/2006/relationships" r:id="rId2"/>
          </a:graphicData>
        </a:graphic>
      </p:graphicFrame>
      <p:sp>
        <p:nvSpPr>
          <p:cNvPr id="11" name="TextBox 10">
            <a:extLst>
              <a:ext uri="{FF2B5EF4-FFF2-40B4-BE49-F238E27FC236}">
                <a16:creationId xmlns:a16="http://schemas.microsoft.com/office/drawing/2014/main" id="{D235F68B-DAA3-4B5E-9492-B504E787C8EB}"/>
              </a:ext>
            </a:extLst>
          </p:cNvPr>
          <p:cNvSpPr txBox="1"/>
          <p:nvPr/>
        </p:nvSpPr>
        <p:spPr>
          <a:xfrm>
            <a:off x="492641" y="1003642"/>
            <a:ext cx="8410353" cy="1400383"/>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600"/>
              </a:spcBef>
              <a:spcAft>
                <a:spcPts val="0"/>
              </a:spcAft>
              <a:buClr>
                <a:srgbClr val="FFFFFF"/>
              </a:buClr>
              <a:buSzPts val="1800"/>
              <a:buFont typeface="Wingdings" panose="05000000000000000000" pitchFamily="2" charset="2"/>
              <a:buChar char="§"/>
              <a:tabLst/>
              <a:defRPr/>
            </a:pPr>
            <a:r>
              <a:rPr kumimoji="0" lang="en-US" sz="1500" b="0" i="0" u="none" strike="noStrike" kern="0" cap="none" spc="0" normalizeH="0" baseline="0" noProof="0" dirty="0" err="1">
                <a:ln>
                  <a:noFill/>
                </a:ln>
                <a:solidFill>
                  <a:srgbClr val="FFFFFF"/>
                </a:solidFill>
                <a:effectLst/>
                <a:uLnTx/>
                <a:uFillTx/>
                <a:latin typeface="Titillium Web"/>
                <a:sym typeface="Titillium Web"/>
              </a:rPr>
              <a:t>Byg</a:t>
            </a:r>
            <a:r>
              <a:rPr kumimoji="0" lang="en-US" sz="1500" b="0" i="0" u="none" strike="noStrike" kern="0" cap="none" spc="0" normalizeH="0" baseline="0" noProof="0" dirty="0">
                <a:ln>
                  <a:noFill/>
                </a:ln>
                <a:solidFill>
                  <a:srgbClr val="FFFFFF"/>
                </a:solidFill>
                <a:effectLst/>
                <a:uLnTx/>
                <a:uFillTx/>
                <a:latin typeface="Titillium Web"/>
                <a:sym typeface="Titillium Web"/>
              </a:rPr>
              <a:t> Brewski Brewing Company is the highest rated 4.9 and highest voted around 16000+.</a:t>
            </a:r>
          </a:p>
          <a:p>
            <a:pPr marL="285750" marR="0" lvl="0" indent="-285750" algn="l" defTabSz="914400" rtl="0" eaLnBrk="1" fontAlgn="auto" latinLnBrk="0" hangingPunct="1">
              <a:lnSpc>
                <a:spcPct val="100000"/>
              </a:lnSpc>
              <a:spcBef>
                <a:spcPts val="600"/>
              </a:spcBef>
              <a:spcAft>
                <a:spcPts val="0"/>
              </a:spcAft>
              <a:buClr>
                <a:srgbClr val="FFFFFF"/>
              </a:buClr>
              <a:buSzPts val="1800"/>
              <a:buFont typeface="Wingdings" panose="05000000000000000000" pitchFamily="2" charset="2"/>
              <a:buChar char="§"/>
              <a:tabLst/>
              <a:defRPr/>
            </a:pPr>
            <a:r>
              <a:rPr kumimoji="0" lang="en-US" sz="1500" b="0" i="0" u="none" strike="noStrike" kern="0" cap="none" spc="0" normalizeH="0" baseline="0" noProof="0" dirty="0">
                <a:ln>
                  <a:noFill/>
                </a:ln>
                <a:solidFill>
                  <a:srgbClr val="FFFFFF"/>
                </a:solidFill>
                <a:effectLst/>
                <a:uLnTx/>
                <a:uFillTx/>
                <a:latin typeface="Titillium Web"/>
                <a:sym typeface="Titillium Web"/>
              </a:rPr>
              <a:t>There is a sharp decrease in number of votes when moving from 2nd to 3rd positioned restaurant. no restaurant(or chain of restaurants) is rated 5 out of 5, however we have few who are rated 4.9.</a:t>
            </a:r>
          </a:p>
          <a:p>
            <a:pPr marL="285750" marR="0" lvl="0" indent="-285750" algn="l" defTabSz="914400" rtl="0" eaLnBrk="1" fontAlgn="auto" latinLnBrk="0" hangingPunct="1">
              <a:lnSpc>
                <a:spcPct val="100000"/>
              </a:lnSpc>
              <a:spcBef>
                <a:spcPts val="600"/>
              </a:spcBef>
              <a:spcAft>
                <a:spcPts val="0"/>
              </a:spcAft>
              <a:buClr>
                <a:srgbClr val="FFFFFF"/>
              </a:buClr>
              <a:buSzPts val="1800"/>
              <a:buFont typeface="Wingdings" panose="05000000000000000000" pitchFamily="2" charset="2"/>
              <a:buChar char="§"/>
              <a:tabLst/>
              <a:defRPr/>
            </a:pPr>
            <a:r>
              <a:rPr kumimoji="0" lang="en-US" sz="1500" b="0" i="0" u="none" strike="noStrike" kern="0" cap="none" spc="0" normalizeH="0" baseline="0" noProof="0" dirty="0">
                <a:ln>
                  <a:noFill/>
                </a:ln>
                <a:solidFill>
                  <a:srgbClr val="FFFFFF"/>
                </a:solidFill>
                <a:effectLst/>
                <a:uLnTx/>
                <a:uFillTx/>
                <a:latin typeface="Titillium Web"/>
                <a:sym typeface="Titillium Web"/>
              </a:rPr>
              <a:t>Asia Kitchen by Mainland China, Belgian Waffle and </a:t>
            </a:r>
            <a:r>
              <a:rPr kumimoji="0" lang="en-US" sz="1500" b="0" i="0" u="none" strike="noStrike" kern="0" cap="none" spc="0" normalizeH="0" baseline="0" noProof="0" dirty="0" err="1">
                <a:ln>
                  <a:noFill/>
                </a:ln>
                <a:solidFill>
                  <a:srgbClr val="FFFFFF"/>
                </a:solidFill>
                <a:effectLst/>
                <a:uLnTx/>
                <a:uFillTx/>
                <a:latin typeface="Titillium Web"/>
                <a:sym typeface="Titillium Web"/>
              </a:rPr>
              <a:t>Punjabg</a:t>
            </a:r>
            <a:r>
              <a:rPr kumimoji="0" lang="en-US" sz="1500" b="0" i="0" u="none" strike="noStrike" kern="0" cap="none" spc="0" normalizeH="0" baseline="0" noProof="0" dirty="0">
                <a:ln>
                  <a:noFill/>
                </a:ln>
                <a:solidFill>
                  <a:srgbClr val="FFFFFF"/>
                </a:solidFill>
                <a:effectLst/>
                <a:uLnTx/>
                <a:uFillTx/>
                <a:latin typeface="Titillium Web"/>
                <a:sym typeface="Titillium Web"/>
              </a:rPr>
              <a:t> Grill cuisines are top rated restaurants with a rating of 4.9 out of 5.</a:t>
            </a:r>
          </a:p>
        </p:txBody>
      </p:sp>
      <p:sp>
        <p:nvSpPr>
          <p:cNvPr id="12" name="Rectangle 11">
            <a:extLst>
              <a:ext uri="{FF2B5EF4-FFF2-40B4-BE49-F238E27FC236}">
                <a16:creationId xmlns:a16="http://schemas.microsoft.com/office/drawing/2014/main" id="{F0F348C5-C5DD-4F8D-8C69-961BC554C2A0}"/>
              </a:ext>
            </a:extLst>
          </p:cNvPr>
          <p:cNvSpPr/>
          <p:nvPr/>
        </p:nvSpPr>
        <p:spPr>
          <a:xfrm>
            <a:off x="354417" y="364586"/>
            <a:ext cx="45719" cy="5639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067992702"/>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2"/>
          <p:cNvSpPr txBox="1">
            <a:spLocks noGrp="1"/>
          </p:cNvSpPr>
          <p:nvPr>
            <p:ph type="body" idx="1"/>
          </p:nvPr>
        </p:nvSpPr>
        <p:spPr>
          <a:xfrm>
            <a:off x="844425" y="1584700"/>
            <a:ext cx="3267300" cy="321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u="sng" dirty="0"/>
              <a:t>Top 50 rated</a:t>
            </a:r>
            <a:endParaRPr b="1" u="sng" dirty="0"/>
          </a:p>
          <a:p>
            <a:pPr marL="285750" lvl="0" indent="-285750" algn="l" rtl="0">
              <a:spcBef>
                <a:spcPts val="600"/>
              </a:spcBef>
              <a:spcAft>
                <a:spcPts val="0"/>
              </a:spcAft>
              <a:buFont typeface="Wingdings" panose="05000000000000000000" pitchFamily="2" charset="2"/>
              <a:buChar char="§"/>
            </a:pPr>
            <a:r>
              <a:rPr lang="en-US" sz="1500" dirty="0" err="1"/>
              <a:t>Byg</a:t>
            </a:r>
            <a:r>
              <a:rPr lang="en-US" sz="1500" dirty="0"/>
              <a:t> Brewski Brewing Company, Toit, The Black Pearl, Big Pitcher--these are not only highly voted but also highest rated.</a:t>
            </a:r>
          </a:p>
          <a:p>
            <a:pPr marL="285750" lvl="0" indent="-285750" algn="l" rtl="0">
              <a:spcBef>
                <a:spcPts val="600"/>
              </a:spcBef>
              <a:spcAft>
                <a:spcPts val="0"/>
              </a:spcAft>
              <a:buFont typeface="Wingdings" panose="05000000000000000000" pitchFamily="2" charset="2"/>
              <a:buChar char="§"/>
            </a:pPr>
            <a:r>
              <a:rPr lang="en-US" sz="1500" dirty="0"/>
              <a:t>The average cost are in the range of 1400-2000 </a:t>
            </a:r>
            <a:r>
              <a:rPr lang="en-US" sz="1500" dirty="0" err="1"/>
              <a:t>i.e</a:t>
            </a:r>
            <a:r>
              <a:rPr lang="en-US" sz="1500" dirty="0"/>
              <a:t> they are a bit expensive.</a:t>
            </a:r>
          </a:p>
          <a:p>
            <a:pPr marL="285750" lvl="0" indent="-285750" algn="l" rtl="0">
              <a:spcBef>
                <a:spcPts val="600"/>
              </a:spcBef>
              <a:spcAft>
                <a:spcPts val="0"/>
              </a:spcAft>
              <a:buFont typeface="Wingdings" panose="05000000000000000000" pitchFamily="2" charset="2"/>
              <a:buChar char="§"/>
            </a:pPr>
            <a:r>
              <a:rPr lang="en-US" sz="1500" dirty="0"/>
              <a:t>There are many restaurants that are rated above 4.0, which is a good thing as this indicates that the quality of food is increasing in Bangalore.</a:t>
            </a:r>
          </a:p>
        </p:txBody>
      </p:sp>
      <p:sp>
        <p:nvSpPr>
          <p:cNvPr id="137" name="Google Shape;137;p22"/>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10. Top 50 rated vs 50 least rated </a:t>
            </a:r>
            <a:r>
              <a:rPr lang="en-US" sz="2400" dirty="0">
                <a:solidFill>
                  <a:schemeClr val="accent1"/>
                </a:solidFill>
              </a:rPr>
              <a:t>restaurants</a:t>
            </a:r>
            <a:endParaRPr sz="2400" dirty="0">
              <a:solidFill>
                <a:schemeClr val="accent1"/>
              </a:solidFill>
            </a:endParaRPr>
          </a:p>
        </p:txBody>
      </p:sp>
      <p:sp>
        <p:nvSpPr>
          <p:cNvPr id="138" name="Google Shape;138;p22"/>
          <p:cNvSpPr txBox="1">
            <a:spLocks noGrp="1"/>
          </p:cNvSpPr>
          <p:nvPr>
            <p:ph type="body" idx="2"/>
          </p:nvPr>
        </p:nvSpPr>
        <p:spPr>
          <a:xfrm>
            <a:off x="4662504" y="1567428"/>
            <a:ext cx="3267300" cy="321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u="sng" dirty="0"/>
              <a:t>50 Least Rated</a:t>
            </a:r>
            <a:endParaRPr b="1" u="sng" dirty="0"/>
          </a:p>
          <a:p>
            <a:pPr marL="285750" lvl="0" indent="-285750" algn="l" rtl="0">
              <a:spcBef>
                <a:spcPts val="600"/>
              </a:spcBef>
              <a:spcAft>
                <a:spcPts val="0"/>
              </a:spcAft>
              <a:buFont typeface="Wingdings" panose="05000000000000000000" pitchFamily="2" charset="2"/>
              <a:buChar char="§"/>
            </a:pPr>
            <a:r>
              <a:rPr lang="en-IN" sz="1500" dirty="0"/>
              <a:t>Fusion </a:t>
            </a:r>
            <a:r>
              <a:rPr lang="en-IN" sz="1500" dirty="0" err="1"/>
              <a:t>Lounge,Decker's</a:t>
            </a:r>
            <a:r>
              <a:rPr lang="en-IN" sz="1500" dirty="0"/>
              <a:t> </a:t>
            </a:r>
            <a:r>
              <a:rPr lang="en-IN" sz="1500" dirty="0" err="1"/>
              <a:t>Lane,Midnight</a:t>
            </a:r>
            <a:r>
              <a:rPr lang="en-IN" sz="1500" dirty="0"/>
              <a:t> Hunger Solutions 24/7 and </a:t>
            </a:r>
            <a:r>
              <a:rPr lang="en-IN" sz="1500" dirty="0" err="1"/>
              <a:t>Bageecha</a:t>
            </a:r>
            <a:r>
              <a:rPr lang="en-IN" sz="1500" dirty="0"/>
              <a:t> are the least rated </a:t>
            </a:r>
            <a:r>
              <a:rPr lang="en-IN" sz="1500" dirty="0" err="1"/>
              <a:t>i.e</a:t>
            </a:r>
            <a:r>
              <a:rPr lang="en-IN" sz="1500" dirty="0"/>
              <a:t> 2 and least voted around 300-400.</a:t>
            </a:r>
          </a:p>
          <a:p>
            <a:pPr marL="285750" lvl="0" indent="-285750" algn="l" rtl="0">
              <a:spcBef>
                <a:spcPts val="600"/>
              </a:spcBef>
              <a:spcAft>
                <a:spcPts val="0"/>
              </a:spcAft>
              <a:buFont typeface="Wingdings" panose="05000000000000000000" pitchFamily="2" charset="2"/>
              <a:buChar char="§"/>
            </a:pPr>
            <a:r>
              <a:rPr lang="en-IN" sz="1500" dirty="0"/>
              <a:t>The average cost of Fusion Lounge is 1500 but they do not provide service </a:t>
            </a:r>
            <a:r>
              <a:rPr lang="en-IN" sz="1500" dirty="0" err="1"/>
              <a:t>upto</a:t>
            </a:r>
            <a:r>
              <a:rPr lang="en-IN" sz="1500" dirty="0"/>
              <a:t> the mark.</a:t>
            </a:r>
          </a:p>
          <a:p>
            <a:pPr marL="285750" lvl="0" indent="-285750" algn="l" rtl="0">
              <a:spcBef>
                <a:spcPts val="600"/>
              </a:spcBef>
              <a:spcAft>
                <a:spcPts val="0"/>
              </a:spcAft>
              <a:buFont typeface="Wingdings" panose="05000000000000000000" pitchFamily="2" charset="2"/>
              <a:buChar char="§"/>
            </a:pPr>
            <a:r>
              <a:rPr lang="en-IN" sz="1500" dirty="0"/>
              <a:t>The average cost of other leas rated are within 600-800.</a:t>
            </a:r>
          </a:p>
        </p:txBody>
      </p:sp>
      <p:sp>
        <p:nvSpPr>
          <p:cNvPr id="139" name="Google Shape;139;p22"/>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ctrTitle" idx="4294967295"/>
          </p:nvPr>
        </p:nvSpPr>
        <p:spPr>
          <a:xfrm>
            <a:off x="2252891" y="1338125"/>
            <a:ext cx="5875107" cy="166107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kumimoji="0" lang="en" sz="9600" b="1" i="0" u="none" strike="noStrike" kern="0" cap="none" spc="0" normalizeH="0" baseline="0" noProof="0" dirty="0">
                <a:ln>
                  <a:noFill/>
                </a:ln>
                <a:solidFill>
                  <a:srgbClr val="FFFFFF"/>
                </a:solidFill>
                <a:effectLst/>
                <a:uLnTx/>
                <a:uFillTx/>
                <a:latin typeface="Titillium Web"/>
                <a:sym typeface="Titillium Web"/>
              </a:rPr>
              <a:t>Hello!</a:t>
            </a:r>
            <a:endParaRPr lang="en-IN" sz="4000" dirty="0">
              <a:solidFill>
                <a:srgbClr val="FFFFFF"/>
              </a:solidFill>
            </a:endParaRPr>
          </a:p>
        </p:txBody>
      </p:sp>
      <p:sp>
        <p:nvSpPr>
          <p:cNvPr id="94" name="Google Shape;94;p17"/>
          <p:cNvSpPr txBox="1">
            <a:spLocks noGrp="1"/>
          </p:cNvSpPr>
          <p:nvPr>
            <p:ph type="subTitle" idx="4294967295"/>
          </p:nvPr>
        </p:nvSpPr>
        <p:spPr>
          <a:xfrm>
            <a:off x="2365830" y="2775675"/>
            <a:ext cx="6183084" cy="2243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dirty="0">
                <a:solidFill>
                  <a:srgbClr val="000000"/>
                </a:solidFill>
              </a:rPr>
              <a:t>I am Sreya Basak</a:t>
            </a:r>
            <a:endParaRPr sz="3600" dirty="0">
              <a:solidFill>
                <a:srgbClr val="000000"/>
              </a:solidFill>
            </a:endParaRPr>
          </a:p>
          <a:p>
            <a:pPr marL="0" lvl="0" indent="0" algn="l" rtl="0">
              <a:spcBef>
                <a:spcPts val="600"/>
              </a:spcBef>
              <a:spcAft>
                <a:spcPts val="0"/>
              </a:spcAft>
              <a:buClr>
                <a:schemeClr val="dk1"/>
              </a:buClr>
              <a:buSzPts val="1100"/>
              <a:buFont typeface="Arial"/>
              <a:buNone/>
            </a:pPr>
            <a:r>
              <a:rPr lang="en" sz="1600" dirty="0">
                <a:solidFill>
                  <a:srgbClr val="000000"/>
                </a:solidFill>
              </a:rPr>
              <a:t>I am an aspiring Data Analyst.</a:t>
            </a:r>
          </a:p>
          <a:p>
            <a:pPr marL="0" lvl="0" indent="0" algn="l" rtl="0">
              <a:spcBef>
                <a:spcPts val="600"/>
              </a:spcBef>
              <a:spcAft>
                <a:spcPts val="0"/>
              </a:spcAft>
              <a:buClr>
                <a:schemeClr val="dk1"/>
              </a:buClr>
              <a:buSzPts val="1100"/>
              <a:buFont typeface="Arial"/>
              <a:buNone/>
            </a:pPr>
            <a:r>
              <a:rPr lang="en" sz="1600" dirty="0">
                <a:solidFill>
                  <a:srgbClr val="000000"/>
                </a:solidFill>
              </a:rPr>
              <a:t> </a:t>
            </a:r>
            <a:r>
              <a:rPr lang="en-US" sz="1600" dirty="0">
                <a:solidFill>
                  <a:srgbClr val="000000"/>
                </a:solidFill>
              </a:rPr>
              <a:t>I will be analyzing the Zomato restaurant data for the city, Bangalore in MySQL workbench. I have executed some queries on the database and got some business insights which I will discuss here in the following slides.</a:t>
            </a:r>
            <a:endParaRPr sz="1600" b="1" dirty="0">
              <a:solidFill>
                <a:srgbClr val="000000"/>
              </a:solidFill>
            </a:endParaRPr>
          </a:p>
        </p:txBody>
      </p:sp>
      <p:sp>
        <p:nvSpPr>
          <p:cNvPr id="96" name="Google Shape;96;p17"/>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5" name="Picture 4">
            <a:extLst>
              <a:ext uri="{FF2B5EF4-FFF2-40B4-BE49-F238E27FC236}">
                <a16:creationId xmlns:a16="http://schemas.microsoft.com/office/drawing/2014/main" id="{61FE3DB4-63C3-4FC1-BC16-246506833A83}"/>
              </a:ext>
            </a:extLst>
          </p:cNvPr>
          <p:cNvPicPr>
            <a:picLocks noChangeAspect="1"/>
          </p:cNvPicPr>
          <p:nvPr/>
        </p:nvPicPr>
        <p:blipFill>
          <a:blip r:embed="rId3"/>
          <a:stretch>
            <a:fillRect/>
          </a:stretch>
        </p:blipFill>
        <p:spPr>
          <a:xfrm>
            <a:off x="304800" y="2001479"/>
            <a:ext cx="1799771" cy="1053114"/>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3000">
        <p15:prstTrans prst="fallOver"/>
      </p:transition>
    </mc:Choice>
    <mc:Fallback xmlns="">
      <p:transition spd="slow" advClick="0" advTm="3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7"/>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10. Top 50 rated vs 50 </a:t>
            </a:r>
            <a:r>
              <a:rPr lang="en-US" sz="2400" dirty="0">
                <a:solidFill>
                  <a:schemeClr val="accent1"/>
                </a:solidFill>
              </a:rPr>
              <a:t>least rated restaurants</a:t>
            </a:r>
            <a:endParaRPr sz="2400" dirty="0">
              <a:solidFill>
                <a:srgbClr val="FF004E"/>
              </a:solidFill>
            </a:endParaRPr>
          </a:p>
        </p:txBody>
      </p:sp>
      <p:sp>
        <p:nvSpPr>
          <p:cNvPr id="179" name="Google Shape;179;p27"/>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graphicFrame>
        <p:nvGraphicFramePr>
          <p:cNvPr id="3" name="Table 2">
            <a:extLst>
              <a:ext uri="{FF2B5EF4-FFF2-40B4-BE49-F238E27FC236}">
                <a16:creationId xmlns:a16="http://schemas.microsoft.com/office/drawing/2014/main" id="{65C729BA-83BA-41F8-8AC1-8E592BACA22A}"/>
              </a:ext>
            </a:extLst>
          </p:cNvPr>
          <p:cNvGraphicFramePr>
            <a:graphicFrameLocks noGrp="1"/>
          </p:cNvGraphicFramePr>
          <p:nvPr>
            <p:extLst>
              <p:ext uri="{D42A27DB-BD31-4B8C-83A1-F6EECF244321}">
                <p14:modId xmlns:p14="http://schemas.microsoft.com/office/powerpoint/2010/main" val="124611358"/>
              </p:ext>
            </p:extLst>
          </p:nvPr>
        </p:nvGraphicFramePr>
        <p:xfrm>
          <a:off x="312057" y="1915885"/>
          <a:ext cx="3663794" cy="2888344"/>
        </p:xfrm>
        <a:graphic>
          <a:graphicData uri="http://schemas.openxmlformats.org/drawingml/2006/table">
            <a:tbl>
              <a:tblPr>
                <a:tableStyleId>{3C2FFA5D-87B4-456A-9821-1D502468CF0F}</a:tableStyleId>
              </a:tblPr>
              <a:tblGrid>
                <a:gridCol w="823685">
                  <a:extLst>
                    <a:ext uri="{9D8B030D-6E8A-4147-A177-3AD203B41FA5}">
                      <a16:colId xmlns:a16="http://schemas.microsoft.com/office/drawing/2014/main" val="2658264290"/>
                    </a:ext>
                  </a:extLst>
                </a:gridCol>
                <a:gridCol w="801913">
                  <a:extLst>
                    <a:ext uri="{9D8B030D-6E8A-4147-A177-3AD203B41FA5}">
                      <a16:colId xmlns:a16="http://schemas.microsoft.com/office/drawing/2014/main" val="1036380356"/>
                    </a:ext>
                  </a:extLst>
                </a:gridCol>
                <a:gridCol w="801913">
                  <a:extLst>
                    <a:ext uri="{9D8B030D-6E8A-4147-A177-3AD203B41FA5}">
                      <a16:colId xmlns:a16="http://schemas.microsoft.com/office/drawing/2014/main" val="1565206432"/>
                    </a:ext>
                  </a:extLst>
                </a:gridCol>
                <a:gridCol w="1236283">
                  <a:extLst>
                    <a:ext uri="{9D8B030D-6E8A-4147-A177-3AD203B41FA5}">
                      <a16:colId xmlns:a16="http://schemas.microsoft.com/office/drawing/2014/main" val="3691132835"/>
                    </a:ext>
                  </a:extLst>
                </a:gridCol>
              </a:tblGrid>
              <a:tr h="177247">
                <a:tc>
                  <a:txBody>
                    <a:bodyPr/>
                    <a:lstStyle/>
                    <a:p>
                      <a:pPr algn="ctr" fontAlgn="b"/>
                      <a:r>
                        <a:rPr lang="en-IN" sz="900" b="1" u="none" strike="noStrike" dirty="0">
                          <a:solidFill>
                            <a:schemeClr val="tx1"/>
                          </a:solidFill>
                          <a:effectLst/>
                          <a:latin typeface="Titillium" panose="00000500000000000000" pitchFamily="50" charset="0"/>
                        </a:rPr>
                        <a:t>Name</a:t>
                      </a:r>
                      <a:endParaRPr lang="en-IN" sz="900" b="1" i="0" u="none" strike="noStrike" dirty="0">
                        <a:solidFill>
                          <a:schemeClr val="tx1"/>
                        </a:solidFill>
                        <a:effectLst/>
                        <a:latin typeface="Titillium" panose="00000500000000000000" pitchFamily="50" charset="0"/>
                      </a:endParaRPr>
                    </a:p>
                  </a:txBody>
                  <a:tcPr marL="4571" marR="4571" marT="4571" marB="0" anchor="b"/>
                </a:tc>
                <a:tc>
                  <a:txBody>
                    <a:bodyPr/>
                    <a:lstStyle/>
                    <a:p>
                      <a:pPr algn="ctr" fontAlgn="b"/>
                      <a:r>
                        <a:rPr lang="en-IN" sz="900" b="1" u="none" strike="noStrike" dirty="0">
                          <a:solidFill>
                            <a:schemeClr val="tx1"/>
                          </a:solidFill>
                          <a:effectLst/>
                          <a:latin typeface="Titillium" panose="00000500000000000000" pitchFamily="50" charset="0"/>
                        </a:rPr>
                        <a:t>Rate</a:t>
                      </a:r>
                      <a:endParaRPr lang="en-IN" sz="900" b="1" i="0" u="none" strike="noStrike" dirty="0">
                        <a:solidFill>
                          <a:schemeClr val="tx1"/>
                        </a:solidFill>
                        <a:effectLst/>
                        <a:latin typeface="Titillium" panose="00000500000000000000" pitchFamily="50" charset="0"/>
                      </a:endParaRPr>
                    </a:p>
                  </a:txBody>
                  <a:tcPr marL="4571" marR="4571" marT="4571" marB="0" anchor="b"/>
                </a:tc>
                <a:tc>
                  <a:txBody>
                    <a:bodyPr/>
                    <a:lstStyle/>
                    <a:p>
                      <a:pPr algn="ctr" fontAlgn="b"/>
                      <a:r>
                        <a:rPr lang="en-IN" sz="900" b="1" u="none" strike="noStrike" dirty="0">
                          <a:solidFill>
                            <a:schemeClr val="tx1"/>
                          </a:solidFill>
                          <a:effectLst/>
                          <a:latin typeface="Titillium" panose="00000500000000000000" pitchFamily="50" charset="0"/>
                        </a:rPr>
                        <a:t>Votes</a:t>
                      </a:r>
                      <a:endParaRPr lang="en-IN" sz="900" b="1" i="0" u="none" strike="noStrike" dirty="0">
                        <a:solidFill>
                          <a:schemeClr val="tx1"/>
                        </a:solidFill>
                        <a:effectLst/>
                        <a:latin typeface="Titillium" panose="00000500000000000000" pitchFamily="50" charset="0"/>
                      </a:endParaRPr>
                    </a:p>
                  </a:txBody>
                  <a:tcPr marL="4571" marR="4571" marT="4571" marB="0" anchor="b"/>
                </a:tc>
                <a:tc>
                  <a:txBody>
                    <a:bodyPr/>
                    <a:lstStyle/>
                    <a:p>
                      <a:pPr algn="ctr" fontAlgn="b"/>
                      <a:r>
                        <a:rPr lang="en-IN" sz="900" b="1" u="none" strike="noStrike" dirty="0">
                          <a:solidFill>
                            <a:schemeClr val="tx1"/>
                          </a:solidFill>
                          <a:effectLst/>
                          <a:latin typeface="Titillium" panose="00000500000000000000" pitchFamily="50" charset="0"/>
                        </a:rPr>
                        <a:t>Average cost</a:t>
                      </a:r>
                      <a:endParaRPr lang="en-IN" sz="900" b="1" i="0" u="none" strike="noStrike" dirty="0">
                        <a:solidFill>
                          <a:schemeClr val="tx1"/>
                        </a:solidFill>
                        <a:effectLst/>
                        <a:latin typeface="Titillium" panose="00000500000000000000" pitchFamily="50" charset="0"/>
                      </a:endParaRPr>
                    </a:p>
                  </a:txBody>
                  <a:tcPr marL="4571" marR="4571" marT="4571" marB="0" anchor="b"/>
                </a:tc>
                <a:extLst>
                  <a:ext uri="{0D108BD9-81ED-4DB2-BD59-A6C34878D82A}">
                    <a16:rowId xmlns:a16="http://schemas.microsoft.com/office/drawing/2014/main" val="2459980491"/>
                  </a:ext>
                </a:extLst>
              </a:tr>
              <a:tr h="545844">
                <a:tc>
                  <a:txBody>
                    <a:bodyPr/>
                    <a:lstStyle/>
                    <a:p>
                      <a:pPr algn="l" fontAlgn="b"/>
                      <a:r>
                        <a:rPr lang="en-IN" sz="900" b="1" u="none" strike="noStrike" dirty="0" err="1">
                          <a:solidFill>
                            <a:srgbClr val="000000"/>
                          </a:solidFill>
                          <a:effectLst/>
                          <a:latin typeface="Titillium" panose="00000500000000000000" pitchFamily="50" charset="0"/>
                        </a:rPr>
                        <a:t>Byg</a:t>
                      </a:r>
                      <a:r>
                        <a:rPr lang="en-IN" sz="900" b="1" u="none" strike="noStrike" dirty="0">
                          <a:solidFill>
                            <a:srgbClr val="000000"/>
                          </a:solidFill>
                          <a:effectLst/>
                          <a:latin typeface="Titillium" panose="00000500000000000000" pitchFamily="50" charset="0"/>
                        </a:rPr>
                        <a:t> Brewski Brewing Company</a:t>
                      </a:r>
                      <a:endParaRPr lang="en-IN" sz="900" b="1" i="0" u="none" strike="noStrike" dirty="0">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a:solidFill>
                            <a:srgbClr val="000000"/>
                          </a:solidFill>
                          <a:effectLst/>
                          <a:latin typeface="Titillium" panose="00000500000000000000" pitchFamily="50" charset="0"/>
                        </a:rPr>
                        <a:t>4.90</a:t>
                      </a:r>
                      <a:endParaRPr lang="en-IN" sz="900" b="1" i="0" u="none" strike="noStrike">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16345.00</a:t>
                      </a:r>
                      <a:endParaRPr lang="en-IN" sz="900" b="1" i="0" u="none" strike="noStrike" dirty="0">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1600.00</a:t>
                      </a:r>
                      <a:endParaRPr lang="en-IN" sz="900" b="1" i="0" u="none" strike="noStrike" dirty="0">
                        <a:solidFill>
                          <a:srgbClr val="000000"/>
                        </a:solidFill>
                        <a:effectLst/>
                        <a:latin typeface="Titillium" panose="00000500000000000000" pitchFamily="50" charset="0"/>
                      </a:endParaRPr>
                    </a:p>
                  </a:txBody>
                  <a:tcPr marL="4571" marR="4571" marT="4571" marB="0" anchor="b"/>
                </a:tc>
                <a:extLst>
                  <a:ext uri="{0D108BD9-81ED-4DB2-BD59-A6C34878D82A}">
                    <a16:rowId xmlns:a16="http://schemas.microsoft.com/office/drawing/2014/main" val="1493045383"/>
                  </a:ext>
                </a:extLst>
              </a:tr>
              <a:tr h="797574">
                <a:tc>
                  <a:txBody>
                    <a:bodyPr/>
                    <a:lstStyle/>
                    <a:p>
                      <a:pPr algn="l" fontAlgn="b"/>
                      <a:r>
                        <a:rPr lang="en-IN" sz="900" b="1" u="none" strike="noStrike" dirty="0">
                          <a:solidFill>
                            <a:srgbClr val="000000"/>
                          </a:solidFill>
                          <a:effectLst/>
                          <a:latin typeface="Titillium" panose="00000500000000000000" pitchFamily="50" charset="0"/>
                        </a:rPr>
                        <a:t>SantÃƒÂƒÃ‚ÂƒÃƒÂ‚Ã‚‚Ã‚Â‚ÃƒÂƒÃ‚Â‚ÃƒÂ‚Ã‚Â© Spa Cuisine</a:t>
                      </a:r>
                      <a:endParaRPr lang="en-IN" sz="900" b="1" i="0" u="none" strike="noStrike" dirty="0">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4.90</a:t>
                      </a:r>
                      <a:endParaRPr lang="en-IN" sz="900" b="1" i="0" u="none" strike="noStrike" dirty="0">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246.00</a:t>
                      </a:r>
                      <a:endParaRPr lang="en-IN" sz="900" b="1" i="0" u="none" strike="noStrike" dirty="0">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1000.00</a:t>
                      </a:r>
                      <a:endParaRPr lang="en-IN" sz="900" b="1" i="0" u="none" strike="noStrike" dirty="0">
                        <a:solidFill>
                          <a:srgbClr val="000000"/>
                        </a:solidFill>
                        <a:effectLst/>
                        <a:latin typeface="Titillium" panose="00000500000000000000" pitchFamily="50" charset="0"/>
                      </a:endParaRPr>
                    </a:p>
                  </a:txBody>
                  <a:tcPr marL="4571" marR="4571" marT="4571" marB="0" anchor="b"/>
                </a:tc>
                <a:extLst>
                  <a:ext uri="{0D108BD9-81ED-4DB2-BD59-A6C34878D82A}">
                    <a16:rowId xmlns:a16="http://schemas.microsoft.com/office/drawing/2014/main" val="1339487647"/>
                  </a:ext>
                </a:extLst>
              </a:tr>
              <a:tr h="680772">
                <a:tc>
                  <a:txBody>
                    <a:bodyPr/>
                    <a:lstStyle/>
                    <a:p>
                      <a:pPr algn="l" fontAlgn="b"/>
                      <a:r>
                        <a:rPr lang="en-US" sz="900" b="1" u="none" strike="noStrike">
                          <a:solidFill>
                            <a:srgbClr val="000000"/>
                          </a:solidFill>
                          <a:effectLst/>
                          <a:latin typeface="Titillium" panose="00000500000000000000" pitchFamily="50" charset="0"/>
                        </a:rPr>
                        <a:t>Asia Kitchen By Mainland China</a:t>
                      </a:r>
                      <a:endParaRPr lang="en-US" sz="900" b="1" i="0" u="none" strike="noStrike">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4.90</a:t>
                      </a:r>
                      <a:endParaRPr lang="en-IN" sz="900" b="1" i="0" u="none" strike="noStrike" dirty="0">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2208.50</a:t>
                      </a:r>
                      <a:endParaRPr lang="en-IN" sz="900" b="1" i="0" u="none" strike="noStrike" dirty="0">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1500.00</a:t>
                      </a:r>
                      <a:endParaRPr lang="en-IN" sz="900" b="1" i="0" u="none" strike="noStrike" dirty="0">
                        <a:solidFill>
                          <a:srgbClr val="000000"/>
                        </a:solidFill>
                        <a:effectLst/>
                        <a:latin typeface="Titillium" panose="00000500000000000000" pitchFamily="50" charset="0"/>
                      </a:endParaRPr>
                    </a:p>
                  </a:txBody>
                  <a:tcPr marL="4571" marR="4571" marT="4571" marB="0" anchor="b"/>
                </a:tc>
                <a:extLst>
                  <a:ext uri="{0D108BD9-81ED-4DB2-BD59-A6C34878D82A}">
                    <a16:rowId xmlns:a16="http://schemas.microsoft.com/office/drawing/2014/main" val="4278662136"/>
                  </a:ext>
                </a:extLst>
              </a:tr>
              <a:tr h="410918">
                <a:tc>
                  <a:txBody>
                    <a:bodyPr/>
                    <a:lstStyle/>
                    <a:p>
                      <a:pPr algn="l" fontAlgn="b"/>
                      <a:r>
                        <a:rPr lang="en-IN" sz="900" b="1" u="none" strike="noStrike">
                          <a:solidFill>
                            <a:srgbClr val="000000"/>
                          </a:solidFill>
                          <a:effectLst/>
                          <a:latin typeface="Titillium" panose="00000500000000000000" pitchFamily="50" charset="0"/>
                        </a:rPr>
                        <a:t>Belgian Waffle Factory</a:t>
                      </a:r>
                      <a:endParaRPr lang="en-IN" sz="900" b="1" i="0" u="none" strike="noStrike">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a:solidFill>
                            <a:srgbClr val="000000"/>
                          </a:solidFill>
                          <a:effectLst/>
                          <a:latin typeface="Titillium" panose="00000500000000000000" pitchFamily="50" charset="0"/>
                        </a:rPr>
                        <a:t>4.87</a:t>
                      </a:r>
                      <a:endParaRPr lang="en-IN" sz="900" b="1" i="0" u="none" strike="noStrike">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1225.33</a:t>
                      </a:r>
                      <a:endParaRPr lang="en-IN" sz="900" b="1" i="0" u="none" strike="noStrike" dirty="0">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400.00</a:t>
                      </a:r>
                      <a:endParaRPr lang="en-IN" sz="900" b="1" i="0" u="none" strike="noStrike" dirty="0">
                        <a:solidFill>
                          <a:srgbClr val="000000"/>
                        </a:solidFill>
                        <a:effectLst/>
                        <a:latin typeface="Titillium" panose="00000500000000000000" pitchFamily="50" charset="0"/>
                      </a:endParaRPr>
                    </a:p>
                  </a:txBody>
                  <a:tcPr marL="4571" marR="4571" marT="4571" marB="0" anchor="b"/>
                </a:tc>
                <a:extLst>
                  <a:ext uri="{0D108BD9-81ED-4DB2-BD59-A6C34878D82A}">
                    <a16:rowId xmlns:a16="http://schemas.microsoft.com/office/drawing/2014/main" val="552695248"/>
                  </a:ext>
                </a:extLst>
              </a:tr>
              <a:tr h="275989">
                <a:tc>
                  <a:txBody>
                    <a:bodyPr/>
                    <a:lstStyle/>
                    <a:p>
                      <a:pPr algn="l" fontAlgn="b"/>
                      <a:r>
                        <a:rPr lang="en-IN" sz="900" b="1" u="none" strike="noStrike">
                          <a:solidFill>
                            <a:srgbClr val="000000"/>
                          </a:solidFill>
                          <a:effectLst/>
                          <a:latin typeface="Titillium" panose="00000500000000000000" pitchFamily="50" charset="0"/>
                        </a:rPr>
                        <a:t>Punjab Grill</a:t>
                      </a:r>
                      <a:endParaRPr lang="en-IN" sz="900" b="1" i="0" u="none" strike="noStrike">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a:solidFill>
                            <a:srgbClr val="000000"/>
                          </a:solidFill>
                          <a:effectLst/>
                          <a:latin typeface="Titillium" panose="00000500000000000000" pitchFamily="50" charset="0"/>
                        </a:rPr>
                        <a:t>4.85</a:t>
                      </a:r>
                      <a:endParaRPr lang="en-IN" sz="900" b="1" i="0" u="none" strike="noStrike">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a:solidFill>
                            <a:srgbClr val="000000"/>
                          </a:solidFill>
                          <a:effectLst/>
                          <a:latin typeface="Titillium" panose="00000500000000000000" pitchFamily="50" charset="0"/>
                        </a:rPr>
                        <a:t>586.00</a:t>
                      </a:r>
                      <a:endParaRPr lang="en-IN" sz="900" b="1" i="0" u="none" strike="noStrike">
                        <a:solidFill>
                          <a:srgbClr val="000000"/>
                        </a:solidFill>
                        <a:effectLst/>
                        <a:latin typeface="Titillium" panose="00000500000000000000" pitchFamily="50" charset="0"/>
                      </a:endParaRPr>
                    </a:p>
                  </a:txBody>
                  <a:tcPr marL="4571" marR="4571" marT="4571" marB="0" anchor="b"/>
                </a:tc>
                <a:tc>
                  <a:txBody>
                    <a:bodyPr/>
                    <a:lstStyle/>
                    <a:p>
                      <a:pPr algn="r" fontAlgn="b"/>
                      <a:r>
                        <a:rPr lang="en-IN" sz="900" b="1" u="none" strike="noStrike" dirty="0">
                          <a:solidFill>
                            <a:srgbClr val="000000"/>
                          </a:solidFill>
                          <a:effectLst/>
                          <a:latin typeface="Titillium" panose="00000500000000000000" pitchFamily="50" charset="0"/>
                        </a:rPr>
                        <a:t>2000.00</a:t>
                      </a:r>
                      <a:endParaRPr lang="en-IN" sz="900" b="1" i="0" u="none" strike="noStrike" dirty="0">
                        <a:solidFill>
                          <a:srgbClr val="000000"/>
                        </a:solidFill>
                        <a:effectLst/>
                        <a:latin typeface="Titillium" panose="00000500000000000000" pitchFamily="50" charset="0"/>
                      </a:endParaRPr>
                    </a:p>
                  </a:txBody>
                  <a:tcPr marL="4571" marR="4571" marT="4571" marB="0" anchor="b"/>
                </a:tc>
                <a:extLst>
                  <a:ext uri="{0D108BD9-81ED-4DB2-BD59-A6C34878D82A}">
                    <a16:rowId xmlns:a16="http://schemas.microsoft.com/office/drawing/2014/main" val="1325032339"/>
                  </a:ext>
                </a:extLst>
              </a:tr>
            </a:tbl>
          </a:graphicData>
        </a:graphic>
      </p:graphicFrame>
      <p:graphicFrame>
        <p:nvGraphicFramePr>
          <p:cNvPr id="4" name="Table 3">
            <a:extLst>
              <a:ext uri="{FF2B5EF4-FFF2-40B4-BE49-F238E27FC236}">
                <a16:creationId xmlns:a16="http://schemas.microsoft.com/office/drawing/2014/main" id="{4291CB02-730D-422D-9F38-D2286E569573}"/>
              </a:ext>
            </a:extLst>
          </p:cNvPr>
          <p:cNvGraphicFramePr>
            <a:graphicFrameLocks noGrp="1"/>
          </p:cNvGraphicFramePr>
          <p:nvPr>
            <p:extLst>
              <p:ext uri="{D42A27DB-BD31-4B8C-83A1-F6EECF244321}">
                <p14:modId xmlns:p14="http://schemas.microsoft.com/office/powerpoint/2010/main" val="2517796110"/>
              </p:ext>
            </p:extLst>
          </p:nvPr>
        </p:nvGraphicFramePr>
        <p:xfrm>
          <a:off x="4508205" y="1908627"/>
          <a:ext cx="3881051" cy="2895601"/>
        </p:xfrm>
        <a:graphic>
          <a:graphicData uri="http://schemas.openxmlformats.org/drawingml/2006/table">
            <a:tbl>
              <a:tblPr>
                <a:tableStyleId>{69C7853C-536D-4A76-A0AE-DD22124D55A5}</a:tableStyleId>
              </a:tblPr>
              <a:tblGrid>
                <a:gridCol w="952299">
                  <a:extLst>
                    <a:ext uri="{9D8B030D-6E8A-4147-A177-3AD203B41FA5}">
                      <a16:colId xmlns:a16="http://schemas.microsoft.com/office/drawing/2014/main" val="1215873122"/>
                    </a:ext>
                  </a:extLst>
                </a:gridCol>
                <a:gridCol w="756788">
                  <a:extLst>
                    <a:ext uri="{9D8B030D-6E8A-4147-A177-3AD203B41FA5}">
                      <a16:colId xmlns:a16="http://schemas.microsoft.com/office/drawing/2014/main" val="3494708833"/>
                    </a:ext>
                  </a:extLst>
                </a:gridCol>
                <a:gridCol w="1054712">
                  <a:extLst>
                    <a:ext uri="{9D8B030D-6E8A-4147-A177-3AD203B41FA5}">
                      <a16:colId xmlns:a16="http://schemas.microsoft.com/office/drawing/2014/main" val="2803175664"/>
                    </a:ext>
                  </a:extLst>
                </a:gridCol>
                <a:gridCol w="1117252">
                  <a:extLst>
                    <a:ext uri="{9D8B030D-6E8A-4147-A177-3AD203B41FA5}">
                      <a16:colId xmlns:a16="http://schemas.microsoft.com/office/drawing/2014/main" val="1586790275"/>
                    </a:ext>
                  </a:extLst>
                </a:gridCol>
              </a:tblGrid>
              <a:tr h="220617">
                <a:tc>
                  <a:txBody>
                    <a:bodyPr/>
                    <a:lstStyle/>
                    <a:p>
                      <a:pPr algn="ctr" fontAlgn="b"/>
                      <a:r>
                        <a:rPr lang="en-IN" sz="1000" b="1" u="none" strike="noStrike" dirty="0">
                          <a:solidFill>
                            <a:schemeClr val="tx1"/>
                          </a:solidFill>
                          <a:effectLst/>
                          <a:latin typeface="Titillium" panose="00000500000000000000" pitchFamily="50" charset="0"/>
                        </a:rPr>
                        <a:t>Name</a:t>
                      </a:r>
                      <a:endParaRPr lang="en-IN" sz="1000" b="1" i="0" u="none" strike="noStrike" dirty="0">
                        <a:solidFill>
                          <a:schemeClr val="tx1"/>
                        </a:solidFill>
                        <a:effectLst/>
                        <a:latin typeface="Titillium" panose="00000500000000000000" pitchFamily="50" charset="0"/>
                      </a:endParaRPr>
                    </a:p>
                  </a:txBody>
                  <a:tcPr marL="7620" marR="7620" marT="7620" marB="0" anchor="b"/>
                </a:tc>
                <a:tc>
                  <a:txBody>
                    <a:bodyPr/>
                    <a:lstStyle/>
                    <a:p>
                      <a:pPr algn="ctr" fontAlgn="b"/>
                      <a:r>
                        <a:rPr lang="en-IN" sz="1000" b="1" u="none" strike="noStrike" dirty="0">
                          <a:solidFill>
                            <a:schemeClr val="tx1"/>
                          </a:solidFill>
                          <a:effectLst/>
                          <a:latin typeface="Titillium" panose="00000500000000000000" pitchFamily="50" charset="0"/>
                        </a:rPr>
                        <a:t>Rate</a:t>
                      </a:r>
                      <a:endParaRPr lang="en-IN" sz="1000" b="1" i="0" u="none" strike="noStrike" dirty="0">
                        <a:solidFill>
                          <a:schemeClr val="tx1"/>
                        </a:solidFill>
                        <a:effectLst/>
                        <a:latin typeface="Titillium" panose="00000500000000000000" pitchFamily="50" charset="0"/>
                      </a:endParaRPr>
                    </a:p>
                  </a:txBody>
                  <a:tcPr marL="7620" marR="7620" marT="7620" marB="0" anchor="b"/>
                </a:tc>
                <a:tc>
                  <a:txBody>
                    <a:bodyPr/>
                    <a:lstStyle/>
                    <a:p>
                      <a:pPr algn="ctr" fontAlgn="b"/>
                      <a:r>
                        <a:rPr lang="en-IN" sz="1000" b="1" u="none" strike="noStrike" dirty="0">
                          <a:solidFill>
                            <a:schemeClr val="tx1"/>
                          </a:solidFill>
                          <a:effectLst/>
                          <a:latin typeface="Titillium" panose="00000500000000000000" pitchFamily="50" charset="0"/>
                        </a:rPr>
                        <a:t>Votes</a:t>
                      </a:r>
                      <a:endParaRPr lang="en-IN" sz="1000" b="1" i="0" u="none" strike="noStrike" dirty="0">
                        <a:solidFill>
                          <a:schemeClr val="tx1"/>
                        </a:solidFill>
                        <a:effectLst/>
                        <a:latin typeface="Titillium" panose="00000500000000000000" pitchFamily="50" charset="0"/>
                      </a:endParaRPr>
                    </a:p>
                  </a:txBody>
                  <a:tcPr marL="7620" marR="7620" marT="7620" marB="0" anchor="b"/>
                </a:tc>
                <a:tc>
                  <a:txBody>
                    <a:bodyPr/>
                    <a:lstStyle/>
                    <a:p>
                      <a:pPr algn="ctr" fontAlgn="b"/>
                      <a:r>
                        <a:rPr lang="en-IN" sz="1000" b="1" u="none" strike="noStrike" dirty="0">
                          <a:solidFill>
                            <a:schemeClr val="tx1"/>
                          </a:solidFill>
                          <a:effectLst/>
                          <a:latin typeface="Titillium" panose="00000500000000000000" pitchFamily="50" charset="0"/>
                        </a:rPr>
                        <a:t>Average cost</a:t>
                      </a:r>
                      <a:endParaRPr lang="en-IN" sz="1000" b="1" i="0" u="none" strike="noStrike" dirty="0">
                        <a:solidFill>
                          <a:schemeClr val="tx1"/>
                        </a:solidFill>
                        <a:effectLst/>
                        <a:latin typeface="Titillium" panose="00000500000000000000" pitchFamily="50" charset="0"/>
                      </a:endParaRPr>
                    </a:p>
                  </a:txBody>
                  <a:tcPr marL="7620" marR="7620" marT="7620" marB="0" anchor="b"/>
                </a:tc>
                <a:extLst>
                  <a:ext uri="{0D108BD9-81ED-4DB2-BD59-A6C34878D82A}">
                    <a16:rowId xmlns:a16="http://schemas.microsoft.com/office/drawing/2014/main" val="24483208"/>
                  </a:ext>
                </a:extLst>
              </a:tr>
              <a:tr h="413657">
                <a:tc>
                  <a:txBody>
                    <a:bodyPr/>
                    <a:lstStyle/>
                    <a:p>
                      <a:pPr algn="l" fontAlgn="b"/>
                      <a:r>
                        <a:rPr lang="en-IN" sz="1100" b="1" u="none" strike="noStrike" dirty="0">
                          <a:solidFill>
                            <a:srgbClr val="000000"/>
                          </a:solidFill>
                          <a:effectLst/>
                          <a:latin typeface="Titillium" panose="00000500000000000000" pitchFamily="50" charset="0"/>
                        </a:rPr>
                        <a:t>Fusion Lounge</a:t>
                      </a:r>
                      <a:endParaRPr lang="en-IN" sz="1100" b="1" i="0" u="none" strike="noStrike" dirty="0">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a:solidFill>
                            <a:srgbClr val="000000"/>
                          </a:solidFill>
                          <a:effectLst/>
                          <a:latin typeface="Titillium" panose="00000500000000000000" pitchFamily="50" charset="0"/>
                        </a:rPr>
                        <a:t>2.00</a:t>
                      </a:r>
                      <a:endParaRPr lang="en-IN" sz="1100" b="1" i="0" u="none" strike="noStrike">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a:solidFill>
                            <a:srgbClr val="000000"/>
                          </a:solidFill>
                          <a:effectLst/>
                          <a:latin typeface="Titillium" panose="00000500000000000000" pitchFamily="50" charset="0"/>
                        </a:rPr>
                        <a:t>397.00</a:t>
                      </a:r>
                      <a:endParaRPr lang="en-IN" sz="1100" b="1" i="0" u="none" strike="noStrike">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a:solidFill>
                            <a:srgbClr val="000000"/>
                          </a:solidFill>
                          <a:effectLst/>
                          <a:latin typeface="Titillium" panose="00000500000000000000" pitchFamily="50" charset="0"/>
                        </a:rPr>
                        <a:t>1500.00</a:t>
                      </a:r>
                      <a:endParaRPr lang="en-IN" sz="1100" b="1" i="0" u="none" strike="noStrike">
                        <a:solidFill>
                          <a:srgbClr val="000000"/>
                        </a:solidFill>
                        <a:effectLst/>
                        <a:latin typeface="Titillium" panose="00000500000000000000" pitchFamily="50" charset="0"/>
                      </a:endParaRPr>
                    </a:p>
                  </a:txBody>
                  <a:tcPr marL="7620" marR="7620" marT="7620" marB="0" anchor="b"/>
                </a:tc>
                <a:extLst>
                  <a:ext uri="{0D108BD9-81ED-4DB2-BD59-A6C34878D82A}">
                    <a16:rowId xmlns:a16="http://schemas.microsoft.com/office/drawing/2014/main" val="1772453148"/>
                  </a:ext>
                </a:extLst>
              </a:tr>
              <a:tr h="413657">
                <a:tc>
                  <a:txBody>
                    <a:bodyPr/>
                    <a:lstStyle/>
                    <a:p>
                      <a:pPr algn="l" fontAlgn="b"/>
                      <a:r>
                        <a:rPr lang="en-IN" sz="1100" b="1" u="none" strike="noStrike" dirty="0">
                          <a:solidFill>
                            <a:srgbClr val="000000"/>
                          </a:solidFill>
                          <a:effectLst/>
                          <a:latin typeface="Titillium" panose="00000500000000000000" pitchFamily="50" charset="0"/>
                        </a:rPr>
                        <a:t>Decker's Lane</a:t>
                      </a:r>
                      <a:endParaRPr lang="en-IN" sz="1100" b="1" i="0" u="none" strike="noStrike" dirty="0">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dirty="0">
                          <a:solidFill>
                            <a:srgbClr val="000000"/>
                          </a:solidFill>
                          <a:effectLst/>
                          <a:latin typeface="Titillium" panose="00000500000000000000" pitchFamily="50" charset="0"/>
                        </a:rPr>
                        <a:t>2.10</a:t>
                      </a:r>
                      <a:endParaRPr lang="en-IN" sz="1100" b="1" i="0" u="none" strike="noStrike" dirty="0">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a:solidFill>
                            <a:srgbClr val="000000"/>
                          </a:solidFill>
                          <a:effectLst/>
                          <a:latin typeface="Titillium" panose="00000500000000000000" pitchFamily="50" charset="0"/>
                        </a:rPr>
                        <a:t>242.50</a:t>
                      </a:r>
                      <a:endParaRPr lang="en-IN" sz="1100" b="1" i="0" u="none" strike="noStrike">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a:solidFill>
                            <a:srgbClr val="000000"/>
                          </a:solidFill>
                          <a:effectLst/>
                          <a:latin typeface="Titillium" panose="00000500000000000000" pitchFamily="50" charset="0"/>
                        </a:rPr>
                        <a:t>400.00</a:t>
                      </a:r>
                      <a:endParaRPr lang="en-IN" sz="1100" b="1" i="0" u="none" strike="noStrike">
                        <a:solidFill>
                          <a:srgbClr val="000000"/>
                        </a:solidFill>
                        <a:effectLst/>
                        <a:latin typeface="Titillium" panose="00000500000000000000" pitchFamily="50" charset="0"/>
                      </a:endParaRPr>
                    </a:p>
                  </a:txBody>
                  <a:tcPr marL="7620" marR="7620" marT="7620" marB="0" anchor="b"/>
                </a:tc>
                <a:extLst>
                  <a:ext uri="{0D108BD9-81ED-4DB2-BD59-A6C34878D82A}">
                    <a16:rowId xmlns:a16="http://schemas.microsoft.com/office/drawing/2014/main" val="2451605600"/>
                  </a:ext>
                </a:extLst>
              </a:tr>
              <a:tr h="818123">
                <a:tc>
                  <a:txBody>
                    <a:bodyPr/>
                    <a:lstStyle/>
                    <a:p>
                      <a:pPr algn="l" fontAlgn="b"/>
                      <a:r>
                        <a:rPr lang="en-IN" sz="1100" b="1" u="none" strike="noStrike">
                          <a:solidFill>
                            <a:srgbClr val="000000"/>
                          </a:solidFill>
                          <a:effectLst/>
                          <a:latin typeface="Titillium" panose="00000500000000000000" pitchFamily="50" charset="0"/>
                        </a:rPr>
                        <a:t>Midnight Hunger Solutions 24/7</a:t>
                      </a:r>
                      <a:endParaRPr lang="en-IN" sz="1100" b="1" i="0" u="none" strike="noStrike">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dirty="0">
                          <a:solidFill>
                            <a:srgbClr val="000000"/>
                          </a:solidFill>
                          <a:effectLst/>
                          <a:latin typeface="Titillium" panose="00000500000000000000" pitchFamily="50" charset="0"/>
                        </a:rPr>
                        <a:t>2.10</a:t>
                      </a:r>
                      <a:endParaRPr lang="en-IN" sz="1100" b="1" i="0" u="none" strike="noStrike" dirty="0">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a:solidFill>
                            <a:srgbClr val="000000"/>
                          </a:solidFill>
                          <a:effectLst/>
                          <a:latin typeface="Titillium" panose="00000500000000000000" pitchFamily="50" charset="0"/>
                        </a:rPr>
                        <a:t>253.00</a:t>
                      </a:r>
                      <a:endParaRPr lang="en-IN" sz="1100" b="1" i="0" u="none" strike="noStrike">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a:solidFill>
                            <a:srgbClr val="000000"/>
                          </a:solidFill>
                          <a:effectLst/>
                          <a:latin typeface="Titillium" panose="00000500000000000000" pitchFamily="50" charset="0"/>
                        </a:rPr>
                        <a:t>500.00</a:t>
                      </a:r>
                      <a:endParaRPr lang="en-IN" sz="1100" b="1" i="0" u="none" strike="noStrike">
                        <a:solidFill>
                          <a:srgbClr val="000000"/>
                        </a:solidFill>
                        <a:effectLst/>
                        <a:latin typeface="Titillium" panose="00000500000000000000" pitchFamily="50" charset="0"/>
                      </a:endParaRPr>
                    </a:p>
                  </a:txBody>
                  <a:tcPr marL="7620" marR="7620" marT="7620" marB="0" anchor="b"/>
                </a:tc>
                <a:extLst>
                  <a:ext uri="{0D108BD9-81ED-4DB2-BD59-A6C34878D82A}">
                    <a16:rowId xmlns:a16="http://schemas.microsoft.com/office/drawing/2014/main" val="2261122375"/>
                  </a:ext>
                </a:extLst>
              </a:tr>
              <a:tr h="413657">
                <a:tc>
                  <a:txBody>
                    <a:bodyPr/>
                    <a:lstStyle/>
                    <a:p>
                      <a:pPr algn="l" fontAlgn="b"/>
                      <a:r>
                        <a:rPr lang="en-IN" sz="1100" b="1" u="none" strike="noStrike">
                          <a:solidFill>
                            <a:srgbClr val="000000"/>
                          </a:solidFill>
                          <a:effectLst/>
                          <a:latin typeface="Titillium" panose="00000500000000000000" pitchFamily="50" charset="0"/>
                        </a:rPr>
                        <a:t>Bageecha</a:t>
                      </a:r>
                      <a:endParaRPr lang="en-IN" sz="1100" b="1" i="0" u="none" strike="noStrike">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dirty="0">
                          <a:solidFill>
                            <a:srgbClr val="000000"/>
                          </a:solidFill>
                          <a:effectLst/>
                          <a:latin typeface="Titillium" panose="00000500000000000000" pitchFamily="50" charset="0"/>
                        </a:rPr>
                        <a:t>2.17</a:t>
                      </a:r>
                      <a:endParaRPr lang="en-IN" sz="1100" b="1" i="0" u="none" strike="noStrike" dirty="0">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dirty="0">
                          <a:solidFill>
                            <a:srgbClr val="000000"/>
                          </a:solidFill>
                          <a:effectLst/>
                          <a:latin typeface="Titillium" panose="00000500000000000000" pitchFamily="50" charset="0"/>
                        </a:rPr>
                        <a:t>479.00</a:t>
                      </a:r>
                      <a:endParaRPr lang="en-IN" sz="1100" b="1" i="0" u="none" strike="noStrike" dirty="0">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a:solidFill>
                            <a:srgbClr val="000000"/>
                          </a:solidFill>
                          <a:effectLst/>
                          <a:latin typeface="Titillium" panose="00000500000000000000" pitchFamily="50" charset="0"/>
                        </a:rPr>
                        <a:t>650.00</a:t>
                      </a:r>
                      <a:endParaRPr lang="en-IN" sz="1100" b="1" i="0" u="none" strike="noStrike">
                        <a:solidFill>
                          <a:srgbClr val="000000"/>
                        </a:solidFill>
                        <a:effectLst/>
                        <a:latin typeface="Titillium" panose="00000500000000000000" pitchFamily="50" charset="0"/>
                      </a:endParaRPr>
                    </a:p>
                  </a:txBody>
                  <a:tcPr marL="7620" marR="7620" marT="7620" marB="0" anchor="b"/>
                </a:tc>
                <a:extLst>
                  <a:ext uri="{0D108BD9-81ED-4DB2-BD59-A6C34878D82A}">
                    <a16:rowId xmlns:a16="http://schemas.microsoft.com/office/drawing/2014/main" val="671839539"/>
                  </a:ext>
                </a:extLst>
              </a:tr>
              <a:tr h="615890">
                <a:tc>
                  <a:txBody>
                    <a:bodyPr/>
                    <a:lstStyle/>
                    <a:p>
                      <a:pPr algn="l" fontAlgn="b"/>
                      <a:r>
                        <a:rPr lang="en-IN" sz="1100" b="1" u="none" strike="noStrike">
                          <a:solidFill>
                            <a:srgbClr val="000000"/>
                          </a:solidFill>
                          <a:effectLst/>
                          <a:latin typeface="Titillium" panose="00000500000000000000" pitchFamily="50" charset="0"/>
                        </a:rPr>
                        <a:t>Mamma Mexicana</a:t>
                      </a:r>
                      <a:endParaRPr lang="en-IN" sz="1100" b="1" i="0" u="none" strike="noStrike">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a:solidFill>
                            <a:srgbClr val="000000"/>
                          </a:solidFill>
                          <a:effectLst/>
                          <a:latin typeface="Titillium" panose="00000500000000000000" pitchFamily="50" charset="0"/>
                        </a:rPr>
                        <a:t>2.20</a:t>
                      </a:r>
                      <a:endParaRPr lang="en-IN" sz="1100" b="1" i="0" u="none" strike="noStrike">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dirty="0">
                          <a:solidFill>
                            <a:srgbClr val="000000"/>
                          </a:solidFill>
                          <a:effectLst/>
                          <a:latin typeface="Titillium" panose="00000500000000000000" pitchFamily="50" charset="0"/>
                        </a:rPr>
                        <a:t>407.38</a:t>
                      </a:r>
                      <a:endParaRPr lang="en-IN" sz="1100" b="1" i="0" u="none" strike="noStrike" dirty="0">
                        <a:solidFill>
                          <a:srgbClr val="000000"/>
                        </a:solidFill>
                        <a:effectLst/>
                        <a:latin typeface="Titillium" panose="00000500000000000000" pitchFamily="50" charset="0"/>
                      </a:endParaRPr>
                    </a:p>
                  </a:txBody>
                  <a:tcPr marL="7620" marR="7620" marT="7620" marB="0" anchor="b"/>
                </a:tc>
                <a:tc>
                  <a:txBody>
                    <a:bodyPr/>
                    <a:lstStyle/>
                    <a:p>
                      <a:pPr algn="r" fontAlgn="b"/>
                      <a:r>
                        <a:rPr lang="en-IN" sz="1100" b="1" u="none" strike="noStrike" dirty="0">
                          <a:solidFill>
                            <a:srgbClr val="000000"/>
                          </a:solidFill>
                          <a:effectLst/>
                          <a:latin typeface="Titillium" panose="00000500000000000000" pitchFamily="50" charset="0"/>
                        </a:rPr>
                        <a:t>1000.00</a:t>
                      </a:r>
                      <a:endParaRPr lang="en-IN" sz="1100" b="1" i="0" u="none" strike="noStrike" dirty="0">
                        <a:solidFill>
                          <a:srgbClr val="000000"/>
                        </a:solidFill>
                        <a:effectLst/>
                        <a:latin typeface="Titillium" panose="00000500000000000000" pitchFamily="50" charset="0"/>
                      </a:endParaRPr>
                    </a:p>
                  </a:txBody>
                  <a:tcPr marL="7620" marR="7620" marT="7620" marB="0" anchor="b"/>
                </a:tc>
                <a:extLst>
                  <a:ext uri="{0D108BD9-81ED-4DB2-BD59-A6C34878D82A}">
                    <a16:rowId xmlns:a16="http://schemas.microsoft.com/office/drawing/2014/main" val="521067454"/>
                  </a:ext>
                </a:extLst>
              </a:tr>
            </a:tbl>
          </a:graphicData>
        </a:graphic>
      </p:graphicFrame>
      <p:sp>
        <p:nvSpPr>
          <p:cNvPr id="9" name="TextBox 8">
            <a:extLst>
              <a:ext uri="{FF2B5EF4-FFF2-40B4-BE49-F238E27FC236}">
                <a16:creationId xmlns:a16="http://schemas.microsoft.com/office/drawing/2014/main" id="{656155A5-F7E9-4D85-815F-78B10E2AD276}"/>
              </a:ext>
            </a:extLst>
          </p:cNvPr>
          <p:cNvSpPr txBox="1"/>
          <p:nvPr/>
        </p:nvSpPr>
        <p:spPr>
          <a:xfrm>
            <a:off x="515257" y="1444004"/>
            <a:ext cx="3360057" cy="307777"/>
          </a:xfrm>
          <a:prstGeom prst="rect">
            <a:avLst/>
          </a:prstGeom>
          <a:noFill/>
        </p:spPr>
        <p:txBody>
          <a:bodyPr wrap="square">
            <a:spAutoFit/>
          </a:bodyPr>
          <a:lstStyle/>
          <a:p>
            <a:pPr marL="0" lvl="0" indent="0" algn="ctr" rtl="0">
              <a:spcBef>
                <a:spcPts val="600"/>
              </a:spcBef>
              <a:spcAft>
                <a:spcPts val="0"/>
              </a:spcAft>
              <a:buNone/>
            </a:pPr>
            <a:r>
              <a:rPr lang="en-US" b="1" u="sng" dirty="0">
                <a:solidFill>
                  <a:schemeClr val="accent1">
                    <a:lumMod val="50000"/>
                  </a:schemeClr>
                </a:solidFill>
                <a:latin typeface="Titillium Bd" panose="00000800000000000000" pitchFamily="50" charset="0"/>
                <a:ea typeface="Cambria" panose="02040503050406030204" pitchFamily="18" charset="0"/>
              </a:rPr>
              <a:t>Top 50 rated</a:t>
            </a:r>
          </a:p>
        </p:txBody>
      </p:sp>
      <p:sp>
        <p:nvSpPr>
          <p:cNvPr id="10" name="TextBox 9">
            <a:extLst>
              <a:ext uri="{FF2B5EF4-FFF2-40B4-BE49-F238E27FC236}">
                <a16:creationId xmlns:a16="http://schemas.microsoft.com/office/drawing/2014/main" id="{303B493D-25C6-4384-8EB6-2E39836071EE}"/>
              </a:ext>
            </a:extLst>
          </p:cNvPr>
          <p:cNvSpPr txBox="1"/>
          <p:nvPr/>
        </p:nvSpPr>
        <p:spPr>
          <a:xfrm>
            <a:off x="4572000" y="1444003"/>
            <a:ext cx="3360057" cy="307777"/>
          </a:xfrm>
          <a:prstGeom prst="rect">
            <a:avLst/>
          </a:prstGeom>
          <a:noFill/>
        </p:spPr>
        <p:txBody>
          <a:bodyPr wrap="square">
            <a:spAutoFit/>
          </a:bodyPr>
          <a:lstStyle/>
          <a:p>
            <a:pPr marL="0" lvl="0" indent="0" algn="ctr" rtl="0">
              <a:spcBef>
                <a:spcPts val="600"/>
              </a:spcBef>
              <a:spcAft>
                <a:spcPts val="0"/>
              </a:spcAft>
              <a:buNone/>
            </a:pPr>
            <a:r>
              <a:rPr lang="en-US" b="1" u="sng" dirty="0">
                <a:solidFill>
                  <a:schemeClr val="accent3">
                    <a:lumMod val="75000"/>
                  </a:schemeClr>
                </a:solidFill>
                <a:latin typeface="Titillium Bd" panose="00000800000000000000" pitchFamily="50" charset="0"/>
                <a:ea typeface="Cambria" panose="02040503050406030204" pitchFamily="18" charset="0"/>
              </a:rPr>
              <a:t>Least 50 rated</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0"/>
        <p:cNvGrpSpPr/>
        <p:nvPr/>
      </p:nvGrpSpPr>
      <p:grpSpPr>
        <a:xfrm>
          <a:off x="0" y="0"/>
          <a:ext cx="0" cy="0"/>
          <a:chOff x="0" y="0"/>
          <a:chExt cx="0" cy="0"/>
        </a:xfrm>
      </p:grpSpPr>
      <p:sp>
        <p:nvSpPr>
          <p:cNvPr id="161" name="Google Shape;161;p25"/>
          <p:cNvSpPr txBox="1">
            <a:spLocks noGrp="1"/>
          </p:cNvSpPr>
          <p:nvPr>
            <p:ph type="title" idx="4294967295"/>
          </p:nvPr>
        </p:nvSpPr>
        <p:spPr>
          <a:xfrm>
            <a:off x="428625" y="491750"/>
            <a:ext cx="1485300" cy="138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0" dirty="0">
                <a:solidFill>
                  <a:srgbClr val="FFFFFF"/>
                </a:solidFill>
              </a:rPr>
              <a:t>Top rated and voted restaurant</a:t>
            </a:r>
            <a:endParaRPr sz="2000" dirty="0">
              <a:solidFill>
                <a:srgbClr val="FFFFFF"/>
              </a:solidFill>
            </a:endParaRPr>
          </a:p>
        </p:txBody>
      </p:sp>
      <p:sp>
        <p:nvSpPr>
          <p:cNvPr id="162" name="Google Shape;162;p25"/>
          <p:cNvSpPr txBox="1">
            <a:spLocks noGrp="1"/>
          </p:cNvSpPr>
          <p:nvPr>
            <p:ph type="title" idx="4294967295"/>
          </p:nvPr>
        </p:nvSpPr>
        <p:spPr>
          <a:xfrm>
            <a:off x="428625" y="3311150"/>
            <a:ext cx="1485300" cy="138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2200" dirty="0" err="1">
                <a:solidFill>
                  <a:srgbClr val="FFFFFF"/>
                </a:solidFill>
              </a:rPr>
              <a:t>Byg</a:t>
            </a:r>
            <a:r>
              <a:rPr lang="en-IN" sz="2200" dirty="0">
                <a:solidFill>
                  <a:srgbClr val="FFFFFF"/>
                </a:solidFill>
              </a:rPr>
              <a:t> Brewski Brewing Company </a:t>
            </a:r>
            <a:endParaRPr sz="2200" dirty="0">
              <a:solidFill>
                <a:srgbClr val="FFFFFF"/>
              </a:solidFill>
            </a:endParaRPr>
          </a:p>
        </p:txBody>
      </p:sp>
      <p:sp>
        <p:nvSpPr>
          <p:cNvPr id="163" name="Google Shape;163;p25"/>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3"/>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err="1"/>
              <a:t>Byg</a:t>
            </a:r>
            <a:r>
              <a:rPr lang="en-IN" dirty="0"/>
              <a:t> Brewski Brewing </a:t>
            </a:r>
            <a:r>
              <a:rPr lang="en-IN" dirty="0">
                <a:solidFill>
                  <a:schemeClr val="accent1"/>
                </a:solidFill>
              </a:rPr>
              <a:t>Company </a:t>
            </a:r>
            <a:endParaRPr dirty="0">
              <a:solidFill>
                <a:schemeClr val="accent1"/>
              </a:solidFill>
            </a:endParaRPr>
          </a:p>
        </p:txBody>
      </p:sp>
      <p:sp>
        <p:nvSpPr>
          <p:cNvPr id="145" name="Google Shape;145;p23"/>
          <p:cNvSpPr txBox="1">
            <a:spLocks noGrp="1"/>
          </p:cNvSpPr>
          <p:nvPr>
            <p:ph type="body" idx="1"/>
          </p:nvPr>
        </p:nvSpPr>
        <p:spPr>
          <a:xfrm>
            <a:off x="844425" y="1610450"/>
            <a:ext cx="2257200" cy="3315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a:t>Rating</a:t>
            </a:r>
            <a:endParaRPr b="1" dirty="0"/>
          </a:p>
          <a:p>
            <a:pPr marL="0" lvl="0" indent="0" algn="l" rtl="0">
              <a:spcBef>
                <a:spcPts val="600"/>
              </a:spcBef>
              <a:spcAft>
                <a:spcPts val="0"/>
              </a:spcAft>
              <a:buNone/>
            </a:pPr>
            <a:r>
              <a:rPr lang="en-US" dirty="0"/>
              <a:t>This restaurant has outstanding rating, </a:t>
            </a:r>
            <a:r>
              <a:rPr lang="en-US" b="1" dirty="0">
                <a:solidFill>
                  <a:schemeClr val="accent1"/>
                </a:solidFill>
              </a:rPr>
              <a:t>4.9 out of 5.0 and 16000+ voting</a:t>
            </a:r>
            <a:r>
              <a:rPr lang="en-US" dirty="0"/>
              <a:t>.</a:t>
            </a:r>
          </a:p>
        </p:txBody>
      </p:sp>
      <p:sp>
        <p:nvSpPr>
          <p:cNvPr id="146" name="Google Shape;146;p23"/>
          <p:cNvSpPr txBox="1">
            <a:spLocks noGrp="1"/>
          </p:cNvSpPr>
          <p:nvPr>
            <p:ph type="body" idx="2"/>
          </p:nvPr>
        </p:nvSpPr>
        <p:spPr>
          <a:xfrm>
            <a:off x="3217286" y="1610450"/>
            <a:ext cx="2257200" cy="3315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a:t>Meal Type and Cuisine</a:t>
            </a:r>
            <a:endParaRPr b="1" dirty="0"/>
          </a:p>
          <a:p>
            <a:pPr marL="0" lvl="0" indent="0" algn="l" rtl="0">
              <a:spcBef>
                <a:spcPts val="600"/>
              </a:spcBef>
              <a:spcAft>
                <a:spcPts val="0"/>
              </a:spcAft>
              <a:buNone/>
            </a:pPr>
            <a:r>
              <a:rPr lang="en-IN" b="1" dirty="0">
                <a:solidFill>
                  <a:schemeClr val="accent1"/>
                </a:solidFill>
              </a:rPr>
              <a:t>Microbrewery type of restaurant</a:t>
            </a:r>
            <a:r>
              <a:rPr lang="en-IN" dirty="0"/>
              <a:t>. </a:t>
            </a:r>
            <a:r>
              <a:rPr lang="en-US" dirty="0"/>
              <a:t>Meal type for different branches of the restaurant include Delivery, Dine-out and Drinks &amp; nightlife, this means that </a:t>
            </a:r>
            <a:r>
              <a:rPr lang="en-US" dirty="0" err="1"/>
              <a:t>Byg</a:t>
            </a:r>
            <a:r>
              <a:rPr lang="en-US" dirty="0"/>
              <a:t> Brewski Brewing Company restaurant is one of those strong competitors in these types of meals.</a:t>
            </a:r>
          </a:p>
          <a:p>
            <a:pPr marL="0" lvl="0" indent="0" algn="l" rtl="0">
              <a:spcBef>
                <a:spcPts val="600"/>
              </a:spcBef>
              <a:spcAft>
                <a:spcPts val="0"/>
              </a:spcAft>
              <a:buNone/>
            </a:pPr>
            <a:endParaRPr dirty="0"/>
          </a:p>
        </p:txBody>
      </p:sp>
      <p:sp>
        <p:nvSpPr>
          <p:cNvPr id="147" name="Google Shape;147;p23"/>
          <p:cNvSpPr txBox="1">
            <a:spLocks noGrp="1"/>
          </p:cNvSpPr>
          <p:nvPr>
            <p:ph type="body" idx="3"/>
          </p:nvPr>
        </p:nvSpPr>
        <p:spPr>
          <a:xfrm>
            <a:off x="5590146" y="1610450"/>
            <a:ext cx="2257200" cy="3315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a:t>Average Cost</a:t>
            </a:r>
            <a:endParaRPr b="1" dirty="0"/>
          </a:p>
          <a:p>
            <a:pPr marL="0" lvl="0" indent="0" algn="l" rtl="0">
              <a:spcBef>
                <a:spcPts val="600"/>
              </a:spcBef>
              <a:spcAft>
                <a:spcPts val="0"/>
              </a:spcAft>
              <a:buNone/>
            </a:pPr>
            <a:r>
              <a:rPr lang="en-US" dirty="0"/>
              <a:t>Bit costly, with the average cost(for two people) </a:t>
            </a:r>
            <a:r>
              <a:rPr lang="en-US" b="1" dirty="0">
                <a:solidFill>
                  <a:schemeClr val="accent1"/>
                </a:solidFill>
              </a:rPr>
              <a:t>1600 </a:t>
            </a:r>
            <a:r>
              <a:rPr lang="en-US" dirty="0"/>
              <a:t>but when compared to normal pubs and bars then it seems to be a little cheaper, also the ratings and upvotes show that it is worthy</a:t>
            </a:r>
            <a:r>
              <a:rPr lang="en" dirty="0"/>
              <a:t>. </a:t>
            </a:r>
            <a:endParaRPr dirty="0"/>
          </a:p>
          <a:p>
            <a:pPr marL="0" lvl="0" indent="0" algn="l" rtl="0">
              <a:spcBef>
                <a:spcPts val="600"/>
              </a:spcBef>
              <a:spcAft>
                <a:spcPts val="0"/>
              </a:spcAft>
              <a:buNone/>
            </a:pPr>
            <a:endParaRPr dirty="0"/>
          </a:p>
        </p:txBody>
      </p:sp>
      <p:sp>
        <p:nvSpPr>
          <p:cNvPr id="148" name="Google Shape;148;p23"/>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9"/>
          <p:cNvSpPr txBox="1">
            <a:spLocks noGrp="1"/>
          </p:cNvSpPr>
          <p:nvPr>
            <p:ph type="body" idx="1"/>
          </p:nvPr>
        </p:nvSpPr>
        <p:spPr>
          <a:xfrm>
            <a:off x="1261050" y="1065407"/>
            <a:ext cx="5404500" cy="2744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2000" dirty="0"/>
              <a:t>The place the food the service everything was awesome. I was astonished by the size of this place. No wonder if is the second largest micro brewery in Asia.</a:t>
            </a:r>
          </a:p>
          <a:p>
            <a:pPr marL="0" lvl="0" indent="0" algn="l" rtl="0">
              <a:spcBef>
                <a:spcPts val="600"/>
              </a:spcBef>
              <a:spcAft>
                <a:spcPts val="0"/>
              </a:spcAft>
              <a:buNone/>
            </a:pPr>
            <a:r>
              <a:rPr lang="en-US" sz="2000" dirty="0"/>
              <a:t>Ambiance is top notch. Amazing Ambiance with variety of delicious food with super fast and friendly service person. One of the best restaurants in North </a:t>
            </a:r>
            <a:r>
              <a:rPr lang="en-US" sz="2000" dirty="0" err="1"/>
              <a:t>Bangalore.The</a:t>
            </a:r>
            <a:r>
              <a:rPr lang="en-US" sz="2000" dirty="0"/>
              <a:t> competition is at its best, as every restaurant is trying to excel in quality and services to increase the number of customers, and hence enhance profit.</a:t>
            </a:r>
          </a:p>
        </p:txBody>
      </p:sp>
      <p:sp>
        <p:nvSpPr>
          <p:cNvPr id="109" name="Google Shape;109;p19"/>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
        <p:nvSpPr>
          <p:cNvPr id="6" name="Rectangle 5">
            <a:extLst>
              <a:ext uri="{FF2B5EF4-FFF2-40B4-BE49-F238E27FC236}">
                <a16:creationId xmlns:a16="http://schemas.microsoft.com/office/drawing/2014/main" id="{CD48C7BB-B7DD-4531-B1AC-A48E1799E87F}"/>
              </a:ext>
            </a:extLst>
          </p:cNvPr>
          <p:cNvSpPr/>
          <p:nvPr/>
        </p:nvSpPr>
        <p:spPr>
          <a:xfrm>
            <a:off x="900304" y="142077"/>
            <a:ext cx="5790368" cy="923330"/>
          </a:xfrm>
          <a:prstGeom prst="rect">
            <a:avLst/>
          </a:prstGeom>
          <a:noFill/>
        </p:spPr>
        <p:txBody>
          <a:bodyPr wrap="none" lIns="91440" tIns="45720" rIns="91440" bIns="45720">
            <a:spAutoFit/>
          </a:bodyPr>
          <a:lstStyle/>
          <a:p>
            <a:pPr algn="ctr"/>
            <a:r>
              <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Titillium" panose="00000500000000000000" pitchFamily="50" charset="0"/>
                <a:ea typeface="Cambria" panose="02040503050406030204" pitchFamily="18" charset="0"/>
              </a:rPr>
              <a:t>Review on Zomato</a:t>
            </a:r>
          </a:p>
        </p:txBody>
      </p:sp>
    </p:spTree>
    <p:extLst>
      <p:ext uri="{BB962C8B-B14F-4D97-AF65-F5344CB8AC3E}">
        <p14:creationId xmlns:p14="http://schemas.microsoft.com/office/powerpoint/2010/main" val="38482203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8"/>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a:t>11. Which city is costlier in terms of food, and which are not with respect to </a:t>
            </a:r>
            <a:r>
              <a:rPr lang="en-US" sz="2200" dirty="0">
                <a:solidFill>
                  <a:schemeClr val="accent1"/>
                </a:solidFill>
              </a:rPr>
              <a:t>average cost for each city?</a:t>
            </a:r>
            <a:endParaRPr lang="en-IN" sz="2200" dirty="0">
              <a:solidFill>
                <a:schemeClr val="accent1"/>
              </a:solidFill>
            </a:endParaRPr>
          </a:p>
        </p:txBody>
      </p:sp>
      <p:sp>
        <p:nvSpPr>
          <p:cNvPr id="313" name="Google Shape;313;p38"/>
          <p:cNvSpPr txBox="1">
            <a:spLocks noGrp="1"/>
          </p:cNvSpPr>
          <p:nvPr>
            <p:ph type="body" idx="1"/>
          </p:nvPr>
        </p:nvSpPr>
        <p:spPr>
          <a:xfrm>
            <a:off x="844425" y="2132129"/>
            <a:ext cx="3117975" cy="314850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
            </a:pPr>
            <a:r>
              <a:rPr lang="en-US" sz="1500" dirty="0">
                <a:solidFill>
                  <a:srgbClr val="000000"/>
                </a:solidFill>
              </a:rPr>
              <a:t>The average cost(for two) for restaurants is highest in </a:t>
            </a:r>
            <a:r>
              <a:rPr lang="en-US" sz="1500" b="1" dirty="0">
                <a:solidFill>
                  <a:schemeClr val="accent1"/>
                </a:solidFill>
              </a:rPr>
              <a:t>Church Street(550)</a:t>
            </a:r>
            <a:r>
              <a:rPr lang="en-US" sz="1500" dirty="0">
                <a:solidFill>
                  <a:srgbClr val="000000"/>
                </a:solidFill>
              </a:rPr>
              <a:t>, followed by Lavelle Road, Residency Road(500) and Brigade Road(500).</a:t>
            </a:r>
          </a:p>
          <a:p>
            <a:pPr marL="285750" indent="-285750">
              <a:buFont typeface="Wingdings" panose="05000000000000000000" pitchFamily="2" charset="2"/>
              <a:buChar char="§"/>
            </a:pPr>
            <a:r>
              <a:rPr lang="en-US" sz="1500" dirty="0">
                <a:solidFill>
                  <a:srgbClr val="000000"/>
                </a:solidFill>
              </a:rPr>
              <a:t>For most of the cities the average cost is </a:t>
            </a:r>
            <a:r>
              <a:rPr lang="en-US" sz="1500" b="1" dirty="0">
                <a:solidFill>
                  <a:schemeClr val="accent1"/>
                </a:solidFill>
              </a:rPr>
              <a:t>400</a:t>
            </a:r>
            <a:r>
              <a:rPr lang="en-US" sz="1500" dirty="0">
                <a:solidFill>
                  <a:srgbClr val="000000"/>
                </a:solidFill>
              </a:rPr>
              <a:t>.</a:t>
            </a:r>
          </a:p>
          <a:p>
            <a:pPr marL="285750" indent="-285750">
              <a:buFont typeface="Wingdings" panose="05000000000000000000" pitchFamily="2" charset="2"/>
              <a:buChar char="§"/>
            </a:pPr>
            <a:r>
              <a:rPr lang="en-US" sz="1500" dirty="0">
                <a:solidFill>
                  <a:srgbClr val="000000"/>
                </a:solidFill>
              </a:rPr>
              <a:t>Banashankari has the lowest average cost, equal to </a:t>
            </a:r>
            <a:r>
              <a:rPr lang="en-US" sz="1500" b="1" dirty="0">
                <a:solidFill>
                  <a:schemeClr val="accent1"/>
                </a:solidFill>
              </a:rPr>
              <a:t>300</a:t>
            </a:r>
            <a:r>
              <a:rPr lang="en-US" sz="1500" dirty="0">
                <a:solidFill>
                  <a:srgbClr val="000000"/>
                </a:solidFill>
              </a:rPr>
              <a:t>.</a:t>
            </a:r>
          </a:p>
        </p:txBody>
      </p:sp>
      <p:sp>
        <p:nvSpPr>
          <p:cNvPr id="314" name="Google Shape;314;p38"/>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graphicFrame>
        <p:nvGraphicFramePr>
          <p:cNvPr id="5" name="Content Placeholder 6">
            <a:extLst>
              <a:ext uri="{FF2B5EF4-FFF2-40B4-BE49-F238E27FC236}">
                <a16:creationId xmlns:a16="http://schemas.microsoft.com/office/drawing/2014/main" id="{BDCFBE6D-29AD-47DC-803F-C34B7C0B31AA}"/>
              </a:ext>
            </a:extLst>
          </p:cNvPr>
          <p:cNvGraphicFramePr>
            <a:graphicFrameLocks/>
          </p:cNvGraphicFramePr>
          <p:nvPr>
            <p:extLst>
              <p:ext uri="{D42A27DB-BD31-4B8C-83A1-F6EECF244321}">
                <p14:modId xmlns:p14="http://schemas.microsoft.com/office/powerpoint/2010/main" val="3567586981"/>
              </p:ext>
            </p:extLst>
          </p:nvPr>
        </p:nvGraphicFramePr>
        <p:xfrm>
          <a:off x="3744687" y="1887538"/>
          <a:ext cx="5284598" cy="2862313"/>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8"/>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a:t>12. Which city has the highest number of </a:t>
            </a:r>
            <a:r>
              <a:rPr lang="en-US" sz="2200" dirty="0">
                <a:solidFill>
                  <a:schemeClr val="accent1"/>
                </a:solidFill>
              </a:rPr>
              <a:t>restaurants with high ratings?</a:t>
            </a:r>
            <a:endParaRPr lang="en-IN" sz="2200" dirty="0">
              <a:solidFill>
                <a:schemeClr val="accent1"/>
              </a:solidFill>
            </a:endParaRPr>
          </a:p>
        </p:txBody>
      </p:sp>
      <p:sp>
        <p:nvSpPr>
          <p:cNvPr id="313" name="Google Shape;313;p38"/>
          <p:cNvSpPr txBox="1">
            <a:spLocks noGrp="1"/>
          </p:cNvSpPr>
          <p:nvPr>
            <p:ph type="body" idx="1"/>
          </p:nvPr>
        </p:nvSpPr>
        <p:spPr>
          <a:xfrm>
            <a:off x="771854" y="1943443"/>
            <a:ext cx="3117975" cy="314850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
            </a:pPr>
            <a:r>
              <a:rPr lang="en-US" sz="1500" dirty="0">
                <a:solidFill>
                  <a:srgbClr val="000000"/>
                </a:solidFill>
              </a:rPr>
              <a:t>The average rating of restaurants in </a:t>
            </a:r>
            <a:r>
              <a:rPr lang="en-US" sz="1500" b="1" dirty="0">
                <a:solidFill>
                  <a:schemeClr val="accent1"/>
                </a:solidFill>
              </a:rPr>
              <a:t>Brigade Road(3.9), Church Street(3.9) and MG Road(3.9)</a:t>
            </a:r>
            <a:r>
              <a:rPr lang="en-US" sz="1500" dirty="0">
                <a:solidFill>
                  <a:srgbClr val="000000"/>
                </a:solidFill>
              </a:rPr>
              <a:t> is highest, followed by Koramangala 4th Block(3.8), and Lavelle Road(3.8) </a:t>
            </a:r>
          </a:p>
          <a:p>
            <a:pPr marL="285750" indent="-285750">
              <a:buFont typeface="Wingdings" panose="05000000000000000000" pitchFamily="2" charset="2"/>
              <a:buChar char="§"/>
            </a:pPr>
            <a:r>
              <a:rPr lang="en-US" sz="1500" dirty="0">
                <a:solidFill>
                  <a:srgbClr val="000000"/>
                </a:solidFill>
              </a:rPr>
              <a:t>Electronic City(3.5), however has the lowest number of restaurants with good ratings.</a:t>
            </a:r>
          </a:p>
          <a:p>
            <a:pPr marL="285750" indent="-285750">
              <a:buFont typeface="Wingdings" panose="05000000000000000000" pitchFamily="2" charset="2"/>
              <a:buChar char="§"/>
            </a:pPr>
            <a:r>
              <a:rPr lang="en-US" sz="1500" dirty="0">
                <a:solidFill>
                  <a:srgbClr val="000000"/>
                </a:solidFill>
              </a:rPr>
              <a:t>All cities have, on an average, great restaurants.</a:t>
            </a:r>
          </a:p>
        </p:txBody>
      </p:sp>
      <p:sp>
        <p:nvSpPr>
          <p:cNvPr id="314" name="Google Shape;314;p38"/>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graphicFrame>
        <p:nvGraphicFramePr>
          <p:cNvPr id="6" name="Content Placeholder 6">
            <a:extLst>
              <a:ext uri="{FF2B5EF4-FFF2-40B4-BE49-F238E27FC236}">
                <a16:creationId xmlns:a16="http://schemas.microsoft.com/office/drawing/2014/main" id="{DCDBD3F1-C8D4-4E34-8790-712F0B3F6DC6}"/>
              </a:ext>
            </a:extLst>
          </p:cNvPr>
          <p:cNvGraphicFramePr>
            <a:graphicFrameLocks/>
          </p:cNvGraphicFramePr>
          <p:nvPr>
            <p:extLst>
              <p:ext uri="{D42A27DB-BD31-4B8C-83A1-F6EECF244321}">
                <p14:modId xmlns:p14="http://schemas.microsoft.com/office/powerpoint/2010/main" val="1517614765"/>
              </p:ext>
            </p:extLst>
          </p:nvPr>
        </p:nvGraphicFramePr>
        <p:xfrm>
          <a:off x="3599542" y="1279900"/>
          <a:ext cx="5429742" cy="35238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0034078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5"/>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200" dirty="0">
                <a:solidFill>
                  <a:schemeClr val="bg1"/>
                </a:solidFill>
              </a:rPr>
              <a:t>13. Top 10 dishes</a:t>
            </a:r>
            <a:br>
              <a:rPr lang="en-US" sz="2200" dirty="0">
                <a:solidFill>
                  <a:schemeClr val="bg1"/>
                </a:solidFill>
              </a:rPr>
            </a:br>
            <a:r>
              <a:rPr lang="en-US" sz="2200" dirty="0">
                <a:solidFill>
                  <a:schemeClr val="bg1"/>
                </a:solidFill>
              </a:rPr>
              <a:t> liked by the citizens </a:t>
            </a:r>
            <a:br>
              <a:rPr lang="en-US" sz="2200" dirty="0">
                <a:solidFill>
                  <a:schemeClr val="bg1"/>
                </a:solidFill>
              </a:rPr>
            </a:br>
            <a:r>
              <a:rPr lang="en-US" sz="2200" dirty="0">
                <a:solidFill>
                  <a:schemeClr val="tx1"/>
                </a:solidFill>
              </a:rPr>
              <a:t>of Bangalore</a:t>
            </a:r>
            <a:endParaRPr sz="2200" dirty="0">
              <a:solidFill>
                <a:schemeClr val="tx1"/>
              </a:solidFill>
            </a:endParaRPr>
          </a:p>
        </p:txBody>
      </p:sp>
      <p:sp>
        <p:nvSpPr>
          <p:cNvPr id="279" name="Google Shape;279;p35"/>
          <p:cNvSpPr txBox="1">
            <a:spLocks noGrp="1"/>
          </p:cNvSpPr>
          <p:nvPr>
            <p:ph type="body" idx="4294967295"/>
          </p:nvPr>
        </p:nvSpPr>
        <p:spPr>
          <a:xfrm>
            <a:off x="556661" y="1554127"/>
            <a:ext cx="2984400" cy="2135179"/>
          </a:xfrm>
          <a:prstGeom prst="rect">
            <a:avLst/>
          </a:prstGeom>
        </p:spPr>
        <p:txBody>
          <a:bodyPr spcFirstLastPara="1" wrap="square" lIns="91425" tIns="91425" rIns="91425" bIns="91425" anchor="t" anchorCtr="0">
            <a:noAutofit/>
          </a:bodyPr>
          <a:lstStyle/>
          <a:p>
            <a:pPr marL="285750" lvl="0" indent="-285750" algn="l" rtl="0">
              <a:spcBef>
                <a:spcPts val="600"/>
              </a:spcBef>
              <a:spcAft>
                <a:spcPts val="0"/>
              </a:spcAft>
              <a:buClr>
                <a:schemeClr val="bg1"/>
              </a:buClr>
              <a:buFont typeface="Wingdings" panose="05000000000000000000" pitchFamily="2" charset="2"/>
              <a:buChar char="§"/>
            </a:pPr>
            <a:r>
              <a:rPr lang="en-US" sz="1500" dirty="0"/>
              <a:t>People at Bangalore love </a:t>
            </a:r>
            <a:r>
              <a:rPr lang="en-US" sz="1500" b="1" dirty="0"/>
              <a:t>Biryani</a:t>
            </a:r>
            <a:r>
              <a:rPr lang="en-US" sz="1500" dirty="0"/>
              <a:t> the most(and why not its so delicious!!), then </a:t>
            </a:r>
            <a:r>
              <a:rPr lang="en-US" sz="1500" b="1" dirty="0"/>
              <a:t>Waffles</a:t>
            </a:r>
            <a:r>
              <a:rPr lang="en-US" sz="1500" dirty="0"/>
              <a:t> followed by </a:t>
            </a:r>
            <a:r>
              <a:rPr lang="en-US" sz="1500" b="1" dirty="0"/>
              <a:t>Masala </a:t>
            </a:r>
            <a:r>
              <a:rPr lang="en-US" sz="1500" b="1" dirty="0" err="1"/>
              <a:t>Dosa</a:t>
            </a:r>
            <a:r>
              <a:rPr lang="en-US" sz="1500" b="1" dirty="0"/>
              <a:t> </a:t>
            </a:r>
            <a:r>
              <a:rPr lang="en-US" sz="1500" dirty="0"/>
              <a:t>and then </a:t>
            </a:r>
            <a:r>
              <a:rPr lang="en-US" sz="1500" b="1" dirty="0"/>
              <a:t>Chicken Biryani </a:t>
            </a:r>
            <a:r>
              <a:rPr lang="en-US" sz="1500" dirty="0"/>
              <a:t>and then. </a:t>
            </a:r>
          </a:p>
          <a:p>
            <a:pPr marL="285750" lvl="0" indent="-285750" algn="l" rtl="0">
              <a:spcBef>
                <a:spcPts val="600"/>
              </a:spcBef>
              <a:spcAft>
                <a:spcPts val="0"/>
              </a:spcAft>
              <a:buClr>
                <a:schemeClr val="bg1"/>
              </a:buClr>
              <a:buFont typeface="Wingdings" panose="05000000000000000000" pitchFamily="2" charset="2"/>
              <a:buChar char="§"/>
            </a:pPr>
            <a:r>
              <a:rPr lang="en-US" sz="1500" dirty="0"/>
              <a:t>Out of these Biryani accounts for the most(30%) liked dish by the people of Bangalore.</a:t>
            </a:r>
          </a:p>
        </p:txBody>
      </p:sp>
      <p:sp>
        <p:nvSpPr>
          <p:cNvPr id="280" name="Google Shape;280;p35"/>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sp>
        <p:nvSpPr>
          <p:cNvPr id="2" name="Rectangle 1">
            <a:extLst>
              <a:ext uri="{FF2B5EF4-FFF2-40B4-BE49-F238E27FC236}">
                <a16:creationId xmlns:a16="http://schemas.microsoft.com/office/drawing/2014/main" id="{B31820BD-CCC6-4CF5-8DF2-2BB3D089E795}"/>
              </a:ext>
            </a:extLst>
          </p:cNvPr>
          <p:cNvSpPr/>
          <p:nvPr/>
        </p:nvSpPr>
        <p:spPr>
          <a:xfrm rot="16200000">
            <a:off x="4867017" y="-105130"/>
            <a:ext cx="2933990" cy="4854428"/>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grpSp>
        <p:nvGrpSpPr>
          <p:cNvPr id="13" name="Google Shape;294;p36">
            <a:extLst>
              <a:ext uri="{FF2B5EF4-FFF2-40B4-BE49-F238E27FC236}">
                <a16:creationId xmlns:a16="http://schemas.microsoft.com/office/drawing/2014/main" id="{6FBAF567-05FB-4C7B-97FB-4401AFF5B016}"/>
              </a:ext>
            </a:extLst>
          </p:cNvPr>
          <p:cNvGrpSpPr/>
          <p:nvPr/>
        </p:nvGrpSpPr>
        <p:grpSpPr>
          <a:xfrm>
            <a:off x="3211037" y="677604"/>
            <a:ext cx="6188144" cy="3449319"/>
            <a:chOff x="3050246" y="783930"/>
            <a:chExt cx="5887335" cy="3449319"/>
          </a:xfrm>
        </p:grpSpPr>
        <p:sp>
          <p:nvSpPr>
            <p:cNvPr id="14" name="Google Shape;295;p36">
              <a:extLst>
                <a:ext uri="{FF2B5EF4-FFF2-40B4-BE49-F238E27FC236}">
                  <a16:creationId xmlns:a16="http://schemas.microsoft.com/office/drawing/2014/main" id="{BBACFD54-AF8B-42F0-840F-6F677E37B3F6}"/>
                </a:ext>
              </a:extLst>
            </p:cNvPr>
            <p:cNvSpPr/>
            <p:nvPr/>
          </p:nvSpPr>
          <p:spPr>
            <a:xfrm>
              <a:off x="3531697" y="783930"/>
              <a:ext cx="4922624" cy="3295008"/>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96;p36">
              <a:extLst>
                <a:ext uri="{FF2B5EF4-FFF2-40B4-BE49-F238E27FC236}">
                  <a16:creationId xmlns:a16="http://schemas.microsoft.com/office/drawing/2014/main" id="{64906A11-2C14-47F0-90FC-042D44F890B5}"/>
                </a:ext>
              </a:extLst>
            </p:cNvPr>
            <p:cNvSpPr/>
            <p:nvPr/>
          </p:nvSpPr>
          <p:spPr>
            <a:xfrm>
              <a:off x="3050246" y="4142478"/>
              <a:ext cx="5887335" cy="90771"/>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97;p36">
              <a:extLst>
                <a:ext uri="{FF2B5EF4-FFF2-40B4-BE49-F238E27FC236}">
                  <a16:creationId xmlns:a16="http://schemas.microsoft.com/office/drawing/2014/main" id="{BD22F0D2-3E7E-4727-987C-27C4B9B311CF}"/>
                </a:ext>
              </a:extLst>
            </p:cNvPr>
            <p:cNvSpPr/>
            <p:nvPr/>
          </p:nvSpPr>
          <p:spPr>
            <a:xfrm>
              <a:off x="3050246" y="4069860"/>
              <a:ext cx="5886427" cy="72617"/>
            </a:xfrm>
            <a:custGeom>
              <a:avLst/>
              <a:gdLst/>
              <a:ahLst/>
              <a:cxnLst/>
              <a:rect l="l" t="t" r="r" b="b"/>
              <a:pathLst>
                <a:path w="6172200" h="76142" extrusionOk="0">
                  <a:moveTo>
                    <a:pt x="0" y="76143"/>
                  </a:moveTo>
                  <a:lnTo>
                    <a:pt x="6172200" y="76143"/>
                  </a:lnTo>
                  <a:lnTo>
                    <a:pt x="6172200"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98;p36">
              <a:extLst>
                <a:ext uri="{FF2B5EF4-FFF2-40B4-BE49-F238E27FC236}">
                  <a16:creationId xmlns:a16="http://schemas.microsoft.com/office/drawing/2014/main" id="{82856A94-955B-44A1-8D7C-58134D5AA8CB}"/>
                </a:ext>
              </a:extLst>
            </p:cNvPr>
            <p:cNvSpPr/>
            <p:nvPr/>
          </p:nvSpPr>
          <p:spPr>
            <a:xfrm>
              <a:off x="5557428" y="4069860"/>
              <a:ext cx="862070" cy="4538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aphicFrame>
        <p:nvGraphicFramePr>
          <p:cNvPr id="11" name="Content Placeholder 6">
            <a:extLst>
              <a:ext uri="{FF2B5EF4-FFF2-40B4-BE49-F238E27FC236}">
                <a16:creationId xmlns:a16="http://schemas.microsoft.com/office/drawing/2014/main" id="{D419BC2B-7F16-4DA5-B4E3-4ADF53B7A63C}"/>
              </a:ext>
            </a:extLst>
          </p:cNvPr>
          <p:cNvGraphicFramePr>
            <a:graphicFrameLocks/>
          </p:cNvGraphicFramePr>
          <p:nvPr>
            <p:extLst>
              <p:ext uri="{D42A27DB-BD31-4B8C-83A1-F6EECF244321}">
                <p14:modId xmlns:p14="http://schemas.microsoft.com/office/powerpoint/2010/main" val="1189790807"/>
              </p:ext>
            </p:extLst>
          </p:nvPr>
        </p:nvGraphicFramePr>
        <p:xfrm>
          <a:off x="4205066" y="1016577"/>
          <a:ext cx="4380134" cy="2684566"/>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844425" y="422500"/>
            <a:ext cx="32268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14. Top restaurants serving Most liked dish 'Biryani' , </a:t>
            </a:r>
            <a:r>
              <a:rPr lang="en-US" sz="2000" dirty="0">
                <a:solidFill>
                  <a:schemeClr val="accent1"/>
                </a:solidFill>
              </a:rPr>
              <a:t>along with their ratings and average cost</a:t>
            </a:r>
            <a:endParaRPr sz="2000" dirty="0">
              <a:solidFill>
                <a:schemeClr val="accent1"/>
              </a:solidFill>
            </a:endParaRPr>
          </a:p>
        </p:txBody>
      </p:sp>
      <p:sp>
        <p:nvSpPr>
          <p:cNvPr id="172" name="Google Shape;172;p26"/>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graphicFrame>
        <p:nvGraphicFramePr>
          <p:cNvPr id="9" name="Table 8">
            <a:extLst>
              <a:ext uri="{FF2B5EF4-FFF2-40B4-BE49-F238E27FC236}">
                <a16:creationId xmlns:a16="http://schemas.microsoft.com/office/drawing/2014/main" id="{E53A763D-2BC5-404E-B0D2-0A9D89B1A784}"/>
              </a:ext>
            </a:extLst>
          </p:cNvPr>
          <p:cNvGraphicFramePr>
            <a:graphicFrameLocks noGrp="1"/>
          </p:cNvGraphicFramePr>
          <p:nvPr>
            <p:extLst>
              <p:ext uri="{D42A27DB-BD31-4B8C-83A1-F6EECF244321}">
                <p14:modId xmlns:p14="http://schemas.microsoft.com/office/powerpoint/2010/main" val="3538998852"/>
              </p:ext>
            </p:extLst>
          </p:nvPr>
        </p:nvGraphicFramePr>
        <p:xfrm>
          <a:off x="659218" y="2257924"/>
          <a:ext cx="8293400" cy="2158131"/>
        </p:xfrm>
        <a:graphic>
          <a:graphicData uri="http://schemas.openxmlformats.org/drawingml/2006/table">
            <a:tbl>
              <a:tblPr/>
              <a:tblGrid>
                <a:gridCol w="765545">
                  <a:extLst>
                    <a:ext uri="{9D8B030D-6E8A-4147-A177-3AD203B41FA5}">
                      <a16:colId xmlns:a16="http://schemas.microsoft.com/office/drawing/2014/main" val="1779430748"/>
                    </a:ext>
                  </a:extLst>
                </a:gridCol>
                <a:gridCol w="910101">
                  <a:extLst>
                    <a:ext uri="{9D8B030D-6E8A-4147-A177-3AD203B41FA5}">
                      <a16:colId xmlns:a16="http://schemas.microsoft.com/office/drawing/2014/main" val="1098610969"/>
                    </a:ext>
                  </a:extLst>
                </a:gridCol>
                <a:gridCol w="443778">
                  <a:extLst>
                    <a:ext uri="{9D8B030D-6E8A-4147-A177-3AD203B41FA5}">
                      <a16:colId xmlns:a16="http://schemas.microsoft.com/office/drawing/2014/main" val="2385982201"/>
                    </a:ext>
                  </a:extLst>
                </a:gridCol>
                <a:gridCol w="503274">
                  <a:extLst>
                    <a:ext uri="{9D8B030D-6E8A-4147-A177-3AD203B41FA5}">
                      <a16:colId xmlns:a16="http://schemas.microsoft.com/office/drawing/2014/main" val="4009999915"/>
                    </a:ext>
                  </a:extLst>
                </a:gridCol>
                <a:gridCol w="580122">
                  <a:extLst>
                    <a:ext uri="{9D8B030D-6E8A-4147-A177-3AD203B41FA5}">
                      <a16:colId xmlns:a16="http://schemas.microsoft.com/office/drawing/2014/main" val="467235307"/>
                    </a:ext>
                  </a:extLst>
                </a:gridCol>
                <a:gridCol w="509058">
                  <a:extLst>
                    <a:ext uri="{9D8B030D-6E8A-4147-A177-3AD203B41FA5}">
                      <a16:colId xmlns:a16="http://schemas.microsoft.com/office/drawing/2014/main" val="1584744665"/>
                    </a:ext>
                  </a:extLst>
                </a:gridCol>
                <a:gridCol w="509058">
                  <a:extLst>
                    <a:ext uri="{9D8B030D-6E8A-4147-A177-3AD203B41FA5}">
                      <a16:colId xmlns:a16="http://schemas.microsoft.com/office/drawing/2014/main" val="881714682"/>
                    </a:ext>
                  </a:extLst>
                </a:gridCol>
                <a:gridCol w="509058">
                  <a:extLst>
                    <a:ext uri="{9D8B030D-6E8A-4147-A177-3AD203B41FA5}">
                      <a16:colId xmlns:a16="http://schemas.microsoft.com/office/drawing/2014/main" val="2998010043"/>
                    </a:ext>
                  </a:extLst>
                </a:gridCol>
                <a:gridCol w="509058">
                  <a:extLst>
                    <a:ext uri="{9D8B030D-6E8A-4147-A177-3AD203B41FA5}">
                      <a16:colId xmlns:a16="http://schemas.microsoft.com/office/drawing/2014/main" val="2570655090"/>
                    </a:ext>
                  </a:extLst>
                </a:gridCol>
                <a:gridCol w="509058">
                  <a:extLst>
                    <a:ext uri="{9D8B030D-6E8A-4147-A177-3AD203B41FA5}">
                      <a16:colId xmlns:a16="http://schemas.microsoft.com/office/drawing/2014/main" val="3577584293"/>
                    </a:ext>
                  </a:extLst>
                </a:gridCol>
                <a:gridCol w="509058">
                  <a:extLst>
                    <a:ext uri="{9D8B030D-6E8A-4147-A177-3AD203B41FA5}">
                      <a16:colId xmlns:a16="http://schemas.microsoft.com/office/drawing/2014/main" val="533506691"/>
                    </a:ext>
                  </a:extLst>
                </a:gridCol>
                <a:gridCol w="509058">
                  <a:extLst>
                    <a:ext uri="{9D8B030D-6E8A-4147-A177-3AD203B41FA5}">
                      <a16:colId xmlns:a16="http://schemas.microsoft.com/office/drawing/2014/main" val="346652846"/>
                    </a:ext>
                  </a:extLst>
                </a:gridCol>
                <a:gridCol w="509058">
                  <a:extLst>
                    <a:ext uri="{9D8B030D-6E8A-4147-A177-3AD203B41FA5}">
                      <a16:colId xmlns:a16="http://schemas.microsoft.com/office/drawing/2014/main" val="2387046389"/>
                    </a:ext>
                  </a:extLst>
                </a:gridCol>
                <a:gridCol w="509058">
                  <a:extLst>
                    <a:ext uri="{9D8B030D-6E8A-4147-A177-3AD203B41FA5}">
                      <a16:colId xmlns:a16="http://schemas.microsoft.com/office/drawing/2014/main" val="3972006605"/>
                    </a:ext>
                  </a:extLst>
                </a:gridCol>
                <a:gridCol w="509058">
                  <a:extLst>
                    <a:ext uri="{9D8B030D-6E8A-4147-A177-3AD203B41FA5}">
                      <a16:colId xmlns:a16="http://schemas.microsoft.com/office/drawing/2014/main" val="1707720629"/>
                    </a:ext>
                  </a:extLst>
                </a:gridCol>
              </a:tblGrid>
              <a:tr h="1497369">
                <a:tc>
                  <a:txBody>
                    <a:bodyPr/>
                    <a:lstStyle/>
                    <a:p>
                      <a:pPr algn="ctr" fontAlgn="b"/>
                      <a:r>
                        <a:rPr lang="en-IN" sz="800" b="0" i="0" u="none" strike="noStrike" dirty="0">
                          <a:solidFill>
                            <a:srgbClr val="000000"/>
                          </a:solidFill>
                          <a:effectLst/>
                          <a:latin typeface="Titillium Bd" panose="00000800000000000000" pitchFamily="50" charset="0"/>
                        </a:rPr>
                        <a:t>Name</a:t>
                      </a:r>
                    </a:p>
                  </a:txBody>
                  <a:tcPr marL="4674" marR="4674" marT="4674" marB="0" anchor="b">
                    <a:lnL>
                      <a:noFill/>
                    </a:lnL>
                    <a:lnR>
                      <a:noFill/>
                    </a:lnR>
                    <a:lnT>
                      <a:noFill/>
                    </a:lnT>
                    <a:lnB>
                      <a:noFill/>
                    </a:lnB>
                    <a:solidFill>
                      <a:srgbClr val="BFBFBF"/>
                    </a:solidFill>
                  </a:tcPr>
                </a:tc>
                <a:tc>
                  <a:txBody>
                    <a:bodyPr/>
                    <a:lstStyle/>
                    <a:p>
                      <a:pPr algn="ctr" fontAlgn="b"/>
                      <a:r>
                        <a:rPr lang="en-IN" sz="800" b="0" i="0" u="none" strike="noStrike">
                          <a:solidFill>
                            <a:srgbClr val="000000"/>
                          </a:solidFill>
                          <a:effectLst/>
                          <a:latin typeface="Titillium Bd" panose="00000800000000000000" pitchFamily="50" charset="0"/>
                        </a:rPr>
                        <a:t>Bhairaveshwara Military Hotel</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eat.fit</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Andhra Biryanis</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dirty="0" err="1">
                          <a:solidFill>
                            <a:srgbClr val="000000"/>
                          </a:solidFill>
                          <a:effectLst/>
                          <a:latin typeface="Titillium Bd" panose="00000800000000000000" pitchFamily="50" charset="0"/>
                        </a:rPr>
                        <a:t>Brundhavana</a:t>
                      </a:r>
                      <a:r>
                        <a:rPr lang="en-IN" sz="800" b="0" i="0" u="none" strike="noStrike" dirty="0">
                          <a:solidFill>
                            <a:srgbClr val="000000"/>
                          </a:solidFill>
                          <a:effectLst/>
                          <a:latin typeface="Titillium Bd" panose="00000800000000000000" pitchFamily="50" charset="0"/>
                        </a:rPr>
                        <a:t> Food Point</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Andhra Kitchen</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Andhra Ruchulu</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Donne Biriyani House</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Halo Chef</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M.M Restaurant</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Bharpur Aahar</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Suvarna Sree Food Paradise</a:t>
                      </a:r>
                    </a:p>
                  </a:txBody>
                  <a:tcPr marL="4674" marR="4674" marT="4674" marB="0" anchor="b">
                    <a:lnL>
                      <a:noFill/>
                    </a:lnL>
                    <a:lnR>
                      <a:noFill/>
                    </a:lnR>
                    <a:lnT>
                      <a:noFill/>
                    </a:lnT>
                    <a:lnB>
                      <a:noFill/>
                    </a:lnB>
                    <a:solidFill>
                      <a:srgbClr val="B4C6E7"/>
                    </a:solidFill>
                  </a:tcPr>
                </a:tc>
                <a:tc>
                  <a:txBody>
                    <a:bodyPr/>
                    <a:lstStyle/>
                    <a:p>
                      <a:pPr algn="ctr" fontAlgn="b"/>
                      <a:r>
                        <a:rPr lang="en-US" sz="800" b="0" i="0" u="none" strike="noStrike">
                          <a:solidFill>
                            <a:srgbClr val="000000"/>
                          </a:solidFill>
                          <a:effectLst/>
                          <a:latin typeface="Titillium Bd" panose="00000800000000000000" pitchFamily="50" charset="0"/>
                        </a:rPr>
                        <a:t>Spice Cove - I.V Sanctum</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a:solidFill>
                            <a:srgbClr val="000000"/>
                          </a:solidFill>
                          <a:effectLst/>
                          <a:latin typeface="Titillium Bd" panose="00000800000000000000" pitchFamily="50" charset="0"/>
                        </a:rPr>
                        <a:t>Bhagini Kitchen And Bar</a:t>
                      </a:r>
                    </a:p>
                  </a:txBody>
                  <a:tcPr marL="4674" marR="4674" marT="4674" marB="0" anchor="b">
                    <a:lnL>
                      <a:noFill/>
                    </a:lnL>
                    <a:lnR>
                      <a:noFill/>
                    </a:lnR>
                    <a:lnT>
                      <a:noFill/>
                    </a:lnT>
                    <a:lnB>
                      <a:noFill/>
                    </a:lnB>
                    <a:solidFill>
                      <a:srgbClr val="B4C6E7"/>
                    </a:solidFill>
                  </a:tcPr>
                </a:tc>
                <a:tc>
                  <a:txBody>
                    <a:bodyPr/>
                    <a:lstStyle/>
                    <a:p>
                      <a:pPr algn="ctr" fontAlgn="b"/>
                      <a:r>
                        <a:rPr lang="en-IN" sz="800" b="0" i="0" u="none" strike="noStrike" dirty="0">
                          <a:solidFill>
                            <a:srgbClr val="000000"/>
                          </a:solidFill>
                          <a:effectLst/>
                          <a:latin typeface="Titillium Bd" panose="00000800000000000000" pitchFamily="50" charset="0"/>
                        </a:rPr>
                        <a:t>SR Andhra Spicy House</a:t>
                      </a:r>
                    </a:p>
                  </a:txBody>
                  <a:tcPr marL="4674" marR="4674" marT="4674" marB="0" anchor="b">
                    <a:lnL>
                      <a:noFill/>
                    </a:lnL>
                    <a:lnR>
                      <a:noFill/>
                    </a:lnR>
                    <a:lnT>
                      <a:noFill/>
                    </a:lnT>
                    <a:lnB>
                      <a:noFill/>
                    </a:lnB>
                    <a:solidFill>
                      <a:srgbClr val="B4C6E7"/>
                    </a:solidFill>
                  </a:tcPr>
                </a:tc>
                <a:extLst>
                  <a:ext uri="{0D108BD9-81ED-4DB2-BD59-A6C34878D82A}">
                    <a16:rowId xmlns:a16="http://schemas.microsoft.com/office/drawing/2014/main" val="2039933534"/>
                  </a:ext>
                </a:extLst>
              </a:tr>
              <a:tr h="330381">
                <a:tc>
                  <a:txBody>
                    <a:bodyPr/>
                    <a:lstStyle/>
                    <a:p>
                      <a:pPr algn="ctr" fontAlgn="b"/>
                      <a:r>
                        <a:rPr lang="en-IN" sz="800" b="0" i="0" u="none" strike="noStrike">
                          <a:solidFill>
                            <a:srgbClr val="000000"/>
                          </a:solidFill>
                          <a:effectLst/>
                          <a:latin typeface="Titillium Bd" panose="00000800000000000000" pitchFamily="50" charset="0"/>
                        </a:rPr>
                        <a:t> Rate</a:t>
                      </a:r>
                    </a:p>
                  </a:txBody>
                  <a:tcPr marL="4674" marR="4674" marT="4674" marB="0" anchor="b">
                    <a:lnL>
                      <a:noFill/>
                    </a:lnL>
                    <a:lnR>
                      <a:noFill/>
                    </a:lnR>
                    <a:lnT>
                      <a:noFill/>
                    </a:lnT>
                    <a:lnB>
                      <a:noFill/>
                    </a:lnB>
                    <a:solidFill>
                      <a:srgbClr val="BFBFBF"/>
                    </a:solidFill>
                  </a:tcPr>
                </a:tc>
                <a:tc>
                  <a:txBody>
                    <a:bodyPr/>
                    <a:lstStyle/>
                    <a:p>
                      <a:pPr algn="r" fontAlgn="b"/>
                      <a:r>
                        <a:rPr lang="en-IN" sz="800" b="0" i="0" u="none" strike="noStrike" dirty="0">
                          <a:solidFill>
                            <a:srgbClr val="000000"/>
                          </a:solidFill>
                          <a:effectLst/>
                          <a:latin typeface="Titillium Bd" panose="00000800000000000000" pitchFamily="50" charset="0"/>
                        </a:rPr>
                        <a:t>4.13</a:t>
                      </a:r>
                    </a:p>
                  </a:txBody>
                  <a:tcPr marL="4674" marR="4674" marT="4674" marB="0" anchor="b">
                    <a:lnL>
                      <a:noFill/>
                    </a:lnL>
                    <a:lnR>
                      <a:noFill/>
                    </a:lnR>
                    <a:lnT>
                      <a:noFill/>
                    </a:lnT>
                    <a:lnB>
                      <a:noFill/>
                    </a:lnB>
                    <a:solidFill>
                      <a:srgbClr val="63BE7B"/>
                    </a:solidFill>
                  </a:tcPr>
                </a:tc>
                <a:tc>
                  <a:txBody>
                    <a:bodyPr/>
                    <a:lstStyle/>
                    <a:p>
                      <a:pPr algn="r" fontAlgn="b"/>
                      <a:r>
                        <a:rPr lang="en-IN" sz="800" b="0" i="0" u="none" strike="noStrike" dirty="0">
                          <a:solidFill>
                            <a:srgbClr val="000000"/>
                          </a:solidFill>
                          <a:effectLst/>
                          <a:latin typeface="Titillium Bd" panose="00000800000000000000" pitchFamily="50" charset="0"/>
                        </a:rPr>
                        <a:t>4.1</a:t>
                      </a:r>
                    </a:p>
                  </a:txBody>
                  <a:tcPr marL="4674" marR="4674" marT="4674" marB="0" anchor="b">
                    <a:lnL>
                      <a:noFill/>
                    </a:lnL>
                    <a:lnR>
                      <a:noFill/>
                    </a:lnR>
                    <a:lnT>
                      <a:noFill/>
                    </a:lnT>
                    <a:lnB>
                      <a:noFill/>
                    </a:lnB>
                    <a:solidFill>
                      <a:srgbClr val="78C47D"/>
                    </a:solidFill>
                  </a:tcPr>
                </a:tc>
                <a:tc>
                  <a:txBody>
                    <a:bodyPr/>
                    <a:lstStyle/>
                    <a:p>
                      <a:pPr algn="r" fontAlgn="b"/>
                      <a:r>
                        <a:rPr lang="en-IN" sz="800" b="0" i="0" u="none" strike="noStrike" dirty="0">
                          <a:solidFill>
                            <a:srgbClr val="000000"/>
                          </a:solidFill>
                          <a:effectLst/>
                          <a:latin typeface="Titillium Bd" panose="00000800000000000000" pitchFamily="50" charset="0"/>
                        </a:rPr>
                        <a:t>4</a:t>
                      </a:r>
                    </a:p>
                  </a:txBody>
                  <a:tcPr marL="4674" marR="4674" marT="4674" marB="0" anchor="b">
                    <a:lnL>
                      <a:noFill/>
                    </a:lnL>
                    <a:lnR>
                      <a:noFill/>
                    </a:lnR>
                    <a:lnT>
                      <a:noFill/>
                    </a:lnT>
                    <a:lnB>
                      <a:noFill/>
                    </a:lnB>
                    <a:solidFill>
                      <a:srgbClr val="BCD881"/>
                    </a:solidFill>
                  </a:tcPr>
                </a:tc>
                <a:tc>
                  <a:txBody>
                    <a:bodyPr/>
                    <a:lstStyle/>
                    <a:p>
                      <a:pPr algn="r" fontAlgn="b"/>
                      <a:r>
                        <a:rPr lang="en-IN" sz="800" b="0" i="0" u="none" strike="noStrike" dirty="0">
                          <a:solidFill>
                            <a:srgbClr val="000000"/>
                          </a:solidFill>
                          <a:effectLst/>
                          <a:latin typeface="Titillium Bd" panose="00000800000000000000" pitchFamily="50" charset="0"/>
                        </a:rPr>
                        <a:t>4</a:t>
                      </a:r>
                    </a:p>
                  </a:txBody>
                  <a:tcPr marL="4674" marR="4674" marT="4674" marB="0" anchor="b">
                    <a:lnL>
                      <a:noFill/>
                    </a:lnL>
                    <a:lnR>
                      <a:noFill/>
                    </a:lnR>
                    <a:lnT>
                      <a:noFill/>
                    </a:lnT>
                    <a:lnB>
                      <a:noFill/>
                    </a:lnB>
                    <a:solidFill>
                      <a:srgbClr val="BCD881"/>
                    </a:solidFill>
                  </a:tcPr>
                </a:tc>
                <a:tc>
                  <a:txBody>
                    <a:bodyPr/>
                    <a:lstStyle/>
                    <a:p>
                      <a:pPr algn="r" fontAlgn="b"/>
                      <a:r>
                        <a:rPr lang="en-IN" sz="800" b="0" i="0" u="none" strike="noStrike">
                          <a:solidFill>
                            <a:srgbClr val="000000"/>
                          </a:solidFill>
                          <a:effectLst/>
                          <a:latin typeface="Titillium Bd" panose="00000800000000000000" pitchFamily="50" charset="0"/>
                        </a:rPr>
                        <a:t>4</a:t>
                      </a:r>
                    </a:p>
                  </a:txBody>
                  <a:tcPr marL="4674" marR="4674" marT="4674" marB="0" anchor="b">
                    <a:lnL>
                      <a:noFill/>
                    </a:lnL>
                    <a:lnR>
                      <a:noFill/>
                    </a:lnR>
                    <a:lnT>
                      <a:noFill/>
                    </a:lnT>
                    <a:lnB>
                      <a:noFill/>
                    </a:lnB>
                    <a:solidFill>
                      <a:srgbClr val="BCD881"/>
                    </a:solidFill>
                  </a:tcPr>
                </a:tc>
                <a:tc>
                  <a:txBody>
                    <a:bodyPr/>
                    <a:lstStyle/>
                    <a:p>
                      <a:pPr algn="r" fontAlgn="b"/>
                      <a:r>
                        <a:rPr lang="en-IN" sz="800" b="0" i="0" u="none" strike="noStrike">
                          <a:solidFill>
                            <a:srgbClr val="000000"/>
                          </a:solidFill>
                          <a:effectLst/>
                          <a:latin typeface="Titillium Bd" panose="00000800000000000000" pitchFamily="50" charset="0"/>
                        </a:rPr>
                        <a:t>4</a:t>
                      </a:r>
                    </a:p>
                  </a:txBody>
                  <a:tcPr marL="4674" marR="4674" marT="4674" marB="0" anchor="b">
                    <a:lnL>
                      <a:noFill/>
                    </a:lnL>
                    <a:lnR>
                      <a:noFill/>
                    </a:lnR>
                    <a:lnT>
                      <a:noFill/>
                    </a:lnT>
                    <a:lnB>
                      <a:noFill/>
                    </a:lnB>
                    <a:solidFill>
                      <a:srgbClr val="BCD881"/>
                    </a:solidFill>
                  </a:tcPr>
                </a:tc>
                <a:tc>
                  <a:txBody>
                    <a:bodyPr/>
                    <a:lstStyle/>
                    <a:p>
                      <a:pPr algn="r" fontAlgn="b"/>
                      <a:r>
                        <a:rPr lang="en-IN" sz="800" b="0" i="0" u="none" strike="noStrike">
                          <a:solidFill>
                            <a:srgbClr val="000000"/>
                          </a:solidFill>
                          <a:effectLst/>
                          <a:latin typeface="Titillium Bd" panose="00000800000000000000" pitchFamily="50" charset="0"/>
                        </a:rPr>
                        <a:t>3.9</a:t>
                      </a:r>
                    </a:p>
                  </a:txBody>
                  <a:tcPr marL="4674" marR="4674" marT="4674" marB="0" anchor="b">
                    <a:lnL>
                      <a:noFill/>
                    </a:lnL>
                    <a:lnR>
                      <a:noFill/>
                    </a:lnR>
                    <a:lnT>
                      <a:noFill/>
                    </a:lnT>
                    <a:lnB>
                      <a:noFill/>
                    </a:lnB>
                    <a:solidFill>
                      <a:srgbClr val="FFEB84"/>
                    </a:solidFill>
                  </a:tcPr>
                </a:tc>
                <a:tc>
                  <a:txBody>
                    <a:bodyPr/>
                    <a:lstStyle/>
                    <a:p>
                      <a:pPr algn="r" fontAlgn="b"/>
                      <a:r>
                        <a:rPr lang="en-IN" sz="800" b="0" i="0" u="none" strike="noStrike">
                          <a:solidFill>
                            <a:srgbClr val="000000"/>
                          </a:solidFill>
                          <a:effectLst/>
                          <a:latin typeface="Titillium Bd" panose="00000800000000000000" pitchFamily="50" charset="0"/>
                        </a:rPr>
                        <a:t>3.9</a:t>
                      </a:r>
                    </a:p>
                  </a:txBody>
                  <a:tcPr marL="4674" marR="4674" marT="4674" marB="0" anchor="b">
                    <a:lnL>
                      <a:noFill/>
                    </a:lnL>
                    <a:lnR>
                      <a:noFill/>
                    </a:lnR>
                    <a:lnT>
                      <a:noFill/>
                    </a:lnT>
                    <a:lnB>
                      <a:noFill/>
                    </a:lnB>
                    <a:solidFill>
                      <a:srgbClr val="FFEB84"/>
                    </a:solidFill>
                  </a:tcPr>
                </a:tc>
                <a:tc>
                  <a:txBody>
                    <a:bodyPr/>
                    <a:lstStyle/>
                    <a:p>
                      <a:pPr algn="r" fontAlgn="b"/>
                      <a:r>
                        <a:rPr lang="en-IN" sz="800" b="0" i="0" u="none" strike="noStrike">
                          <a:solidFill>
                            <a:srgbClr val="000000"/>
                          </a:solidFill>
                          <a:effectLst/>
                          <a:latin typeface="Titillium Bd" panose="00000800000000000000" pitchFamily="50" charset="0"/>
                        </a:rPr>
                        <a:t>3.9</a:t>
                      </a:r>
                    </a:p>
                  </a:txBody>
                  <a:tcPr marL="4674" marR="4674" marT="4674" marB="0" anchor="b">
                    <a:lnL>
                      <a:noFill/>
                    </a:lnL>
                    <a:lnR>
                      <a:noFill/>
                    </a:lnR>
                    <a:lnT>
                      <a:noFill/>
                    </a:lnT>
                    <a:lnB>
                      <a:noFill/>
                    </a:lnB>
                    <a:solidFill>
                      <a:srgbClr val="FFEB84"/>
                    </a:solidFill>
                  </a:tcPr>
                </a:tc>
                <a:tc>
                  <a:txBody>
                    <a:bodyPr/>
                    <a:lstStyle/>
                    <a:p>
                      <a:pPr algn="r" fontAlgn="b"/>
                      <a:r>
                        <a:rPr lang="en-IN" sz="800" b="0" i="0" u="none" strike="noStrike">
                          <a:solidFill>
                            <a:srgbClr val="000000"/>
                          </a:solidFill>
                          <a:effectLst/>
                          <a:latin typeface="Titillium Bd" panose="00000800000000000000" pitchFamily="50" charset="0"/>
                        </a:rPr>
                        <a:t>3.9</a:t>
                      </a:r>
                    </a:p>
                  </a:txBody>
                  <a:tcPr marL="4674" marR="4674" marT="4674" marB="0" anchor="b">
                    <a:lnL>
                      <a:noFill/>
                    </a:lnL>
                    <a:lnR>
                      <a:noFill/>
                    </a:lnR>
                    <a:lnT>
                      <a:noFill/>
                    </a:lnT>
                    <a:lnB>
                      <a:noFill/>
                    </a:lnB>
                    <a:solidFill>
                      <a:srgbClr val="FFEB84"/>
                    </a:solidFill>
                  </a:tcPr>
                </a:tc>
                <a:tc>
                  <a:txBody>
                    <a:bodyPr/>
                    <a:lstStyle/>
                    <a:p>
                      <a:pPr algn="r" fontAlgn="b"/>
                      <a:r>
                        <a:rPr lang="en-IN" sz="800" b="0" i="0" u="none" strike="noStrike">
                          <a:solidFill>
                            <a:srgbClr val="000000"/>
                          </a:solidFill>
                          <a:effectLst/>
                          <a:latin typeface="Titillium Bd" panose="00000800000000000000" pitchFamily="50" charset="0"/>
                        </a:rPr>
                        <a:t>3.9</a:t>
                      </a:r>
                    </a:p>
                  </a:txBody>
                  <a:tcPr marL="4674" marR="4674" marT="4674" marB="0" anchor="b">
                    <a:lnL>
                      <a:noFill/>
                    </a:lnL>
                    <a:lnR>
                      <a:noFill/>
                    </a:lnR>
                    <a:lnT>
                      <a:noFill/>
                    </a:lnT>
                    <a:lnB>
                      <a:noFill/>
                    </a:lnB>
                    <a:solidFill>
                      <a:srgbClr val="FFEB84"/>
                    </a:solidFill>
                  </a:tcPr>
                </a:tc>
                <a:tc>
                  <a:txBody>
                    <a:bodyPr/>
                    <a:lstStyle/>
                    <a:p>
                      <a:pPr algn="r" fontAlgn="b"/>
                      <a:r>
                        <a:rPr lang="en-IN" sz="800" b="0" i="0" u="none" strike="noStrike" dirty="0">
                          <a:solidFill>
                            <a:srgbClr val="000000"/>
                          </a:solidFill>
                          <a:effectLst/>
                          <a:latin typeface="Titillium Bd" panose="00000800000000000000" pitchFamily="50" charset="0"/>
                        </a:rPr>
                        <a:t>3.8</a:t>
                      </a:r>
                    </a:p>
                  </a:txBody>
                  <a:tcPr marL="4674" marR="4674" marT="4674" marB="0" anchor="b">
                    <a:lnL>
                      <a:noFill/>
                    </a:lnL>
                    <a:lnR>
                      <a:noFill/>
                    </a:lnR>
                    <a:lnT>
                      <a:noFill/>
                    </a:lnT>
                    <a:lnB>
                      <a:noFill/>
                    </a:lnB>
                    <a:solidFill>
                      <a:srgbClr val="F8696B"/>
                    </a:solidFill>
                  </a:tcPr>
                </a:tc>
                <a:tc>
                  <a:txBody>
                    <a:bodyPr/>
                    <a:lstStyle/>
                    <a:p>
                      <a:pPr algn="r" fontAlgn="b"/>
                      <a:r>
                        <a:rPr lang="en-IN" sz="800" b="0" i="0" u="none" strike="noStrike" dirty="0">
                          <a:solidFill>
                            <a:srgbClr val="000000"/>
                          </a:solidFill>
                          <a:effectLst/>
                          <a:latin typeface="Titillium Bd" panose="00000800000000000000" pitchFamily="50" charset="0"/>
                        </a:rPr>
                        <a:t>3.8</a:t>
                      </a:r>
                    </a:p>
                  </a:txBody>
                  <a:tcPr marL="4674" marR="4674" marT="4674" marB="0" anchor="b">
                    <a:lnL>
                      <a:noFill/>
                    </a:lnL>
                    <a:lnR>
                      <a:noFill/>
                    </a:lnR>
                    <a:lnT>
                      <a:noFill/>
                    </a:lnT>
                    <a:lnB>
                      <a:noFill/>
                    </a:lnB>
                    <a:solidFill>
                      <a:srgbClr val="F8696B"/>
                    </a:solidFill>
                  </a:tcPr>
                </a:tc>
                <a:tc>
                  <a:txBody>
                    <a:bodyPr/>
                    <a:lstStyle/>
                    <a:p>
                      <a:pPr algn="r" fontAlgn="b"/>
                      <a:r>
                        <a:rPr lang="en-IN" sz="800" b="0" i="0" u="none" strike="noStrike">
                          <a:solidFill>
                            <a:srgbClr val="000000"/>
                          </a:solidFill>
                          <a:effectLst/>
                          <a:latin typeface="Titillium Bd" panose="00000800000000000000" pitchFamily="50" charset="0"/>
                        </a:rPr>
                        <a:t>3.8</a:t>
                      </a:r>
                    </a:p>
                  </a:txBody>
                  <a:tcPr marL="4674" marR="4674" marT="4674" marB="0" anchor="b">
                    <a:lnL>
                      <a:noFill/>
                    </a:lnL>
                    <a:lnR>
                      <a:noFill/>
                    </a:lnR>
                    <a:lnT>
                      <a:noFill/>
                    </a:lnT>
                    <a:lnB>
                      <a:noFill/>
                    </a:lnB>
                    <a:solidFill>
                      <a:srgbClr val="F8696B"/>
                    </a:solidFill>
                  </a:tcPr>
                </a:tc>
                <a:extLst>
                  <a:ext uri="{0D108BD9-81ED-4DB2-BD59-A6C34878D82A}">
                    <a16:rowId xmlns:a16="http://schemas.microsoft.com/office/drawing/2014/main" val="1907543818"/>
                  </a:ext>
                </a:extLst>
              </a:tr>
              <a:tr h="330381">
                <a:tc>
                  <a:txBody>
                    <a:bodyPr/>
                    <a:lstStyle/>
                    <a:p>
                      <a:pPr algn="ctr" fontAlgn="b"/>
                      <a:r>
                        <a:rPr lang="en-IN" sz="800" b="0" i="0" u="none" strike="noStrike">
                          <a:solidFill>
                            <a:srgbClr val="000000"/>
                          </a:solidFill>
                          <a:effectLst/>
                          <a:latin typeface="Titillium Bd" panose="00000800000000000000" pitchFamily="50" charset="0"/>
                        </a:rPr>
                        <a:t>Avg_cost</a:t>
                      </a:r>
                    </a:p>
                  </a:txBody>
                  <a:tcPr marL="4674" marR="4674" marT="4674" marB="0" anchor="b">
                    <a:lnL>
                      <a:noFill/>
                    </a:lnL>
                    <a:lnR>
                      <a:noFill/>
                    </a:lnR>
                    <a:lnT>
                      <a:noFill/>
                    </a:lnT>
                    <a:lnB>
                      <a:noFill/>
                    </a:lnB>
                    <a:solidFill>
                      <a:srgbClr val="BFBFBF"/>
                    </a:solidFill>
                  </a:tcPr>
                </a:tc>
                <a:tc>
                  <a:txBody>
                    <a:bodyPr/>
                    <a:lstStyle/>
                    <a:p>
                      <a:pPr algn="r" fontAlgn="b"/>
                      <a:r>
                        <a:rPr lang="en-IN" sz="800" b="0" i="0" u="none" strike="noStrike">
                          <a:solidFill>
                            <a:srgbClr val="000000"/>
                          </a:solidFill>
                          <a:effectLst/>
                          <a:latin typeface="Titillium Bd" panose="00000800000000000000" pitchFamily="50" charset="0"/>
                        </a:rPr>
                        <a:t>250</a:t>
                      </a:r>
                    </a:p>
                  </a:txBody>
                  <a:tcPr marL="4674" marR="4674" marT="4674" marB="0" anchor="b">
                    <a:lnL>
                      <a:noFill/>
                    </a:lnL>
                    <a:lnR>
                      <a:noFill/>
                    </a:lnR>
                    <a:lnT>
                      <a:noFill/>
                    </a:lnT>
                    <a:lnB>
                      <a:noFill/>
                    </a:lnB>
                    <a:solidFill>
                      <a:srgbClr val="A4D458"/>
                    </a:solidFill>
                  </a:tcPr>
                </a:tc>
                <a:tc>
                  <a:txBody>
                    <a:bodyPr/>
                    <a:lstStyle/>
                    <a:p>
                      <a:pPr algn="r" fontAlgn="b"/>
                      <a:r>
                        <a:rPr lang="en-IN" sz="800" b="0" i="0" u="none" strike="noStrike">
                          <a:solidFill>
                            <a:srgbClr val="000000"/>
                          </a:solidFill>
                          <a:effectLst/>
                          <a:latin typeface="Titillium Bd" panose="00000800000000000000" pitchFamily="50" charset="0"/>
                        </a:rPr>
                        <a:t>300</a:t>
                      </a:r>
                    </a:p>
                  </a:txBody>
                  <a:tcPr marL="4674" marR="4674" marT="4674" marB="0" anchor="b">
                    <a:lnL>
                      <a:noFill/>
                    </a:lnL>
                    <a:lnR>
                      <a:noFill/>
                    </a:lnR>
                    <a:lnT>
                      <a:noFill/>
                    </a:lnT>
                    <a:lnB>
                      <a:noFill/>
                    </a:lnB>
                    <a:solidFill>
                      <a:srgbClr val="B6D961"/>
                    </a:solidFill>
                  </a:tcPr>
                </a:tc>
                <a:tc>
                  <a:txBody>
                    <a:bodyPr/>
                    <a:lstStyle/>
                    <a:p>
                      <a:pPr algn="r" fontAlgn="b"/>
                      <a:r>
                        <a:rPr lang="en-IN" sz="800" b="0" i="0" u="none" strike="noStrike">
                          <a:solidFill>
                            <a:srgbClr val="000000"/>
                          </a:solidFill>
                          <a:effectLst/>
                          <a:latin typeface="Titillium Bd" panose="00000800000000000000" pitchFamily="50" charset="0"/>
                        </a:rPr>
                        <a:t>700</a:t>
                      </a:r>
                    </a:p>
                  </a:txBody>
                  <a:tcPr marL="4674" marR="4674" marT="4674" marB="0" anchor="b">
                    <a:lnL>
                      <a:noFill/>
                    </a:lnL>
                    <a:lnR>
                      <a:noFill/>
                    </a:lnR>
                    <a:lnT>
                      <a:noFill/>
                    </a:lnT>
                    <a:lnB>
                      <a:noFill/>
                    </a:lnB>
                    <a:solidFill>
                      <a:srgbClr val="FEC175"/>
                    </a:solidFill>
                  </a:tcPr>
                </a:tc>
                <a:tc>
                  <a:txBody>
                    <a:bodyPr/>
                    <a:lstStyle/>
                    <a:p>
                      <a:pPr algn="r" fontAlgn="b"/>
                      <a:r>
                        <a:rPr lang="en-IN" sz="800" b="0" i="0" u="none" strike="noStrike" dirty="0">
                          <a:solidFill>
                            <a:srgbClr val="000000"/>
                          </a:solidFill>
                          <a:effectLst/>
                          <a:latin typeface="Titillium Bd" panose="00000800000000000000" pitchFamily="50" charset="0"/>
                        </a:rPr>
                        <a:t>300</a:t>
                      </a:r>
                    </a:p>
                  </a:txBody>
                  <a:tcPr marL="4674" marR="4674" marT="4674" marB="0" anchor="b">
                    <a:lnL>
                      <a:noFill/>
                    </a:lnL>
                    <a:lnR>
                      <a:noFill/>
                    </a:lnR>
                    <a:lnT>
                      <a:noFill/>
                    </a:lnT>
                    <a:lnB>
                      <a:noFill/>
                    </a:lnB>
                    <a:solidFill>
                      <a:srgbClr val="B6D961"/>
                    </a:solidFill>
                  </a:tcPr>
                </a:tc>
                <a:tc>
                  <a:txBody>
                    <a:bodyPr/>
                    <a:lstStyle/>
                    <a:p>
                      <a:pPr algn="r" fontAlgn="b"/>
                      <a:r>
                        <a:rPr lang="en-IN" sz="800" b="0" i="0" u="none" strike="noStrike" dirty="0">
                          <a:solidFill>
                            <a:srgbClr val="000000"/>
                          </a:solidFill>
                          <a:effectLst/>
                          <a:latin typeface="Titillium Bd" panose="00000800000000000000" pitchFamily="50" charset="0"/>
                        </a:rPr>
                        <a:t>400</a:t>
                      </a:r>
                    </a:p>
                  </a:txBody>
                  <a:tcPr marL="4674" marR="4674" marT="4674" marB="0" anchor="b">
                    <a:lnL>
                      <a:noFill/>
                    </a:lnL>
                    <a:lnR>
                      <a:noFill/>
                    </a:lnR>
                    <a:lnT>
                      <a:noFill/>
                    </a:lnT>
                    <a:lnB>
                      <a:noFill/>
                    </a:lnB>
                    <a:solidFill>
                      <a:srgbClr val="DAE272"/>
                    </a:solidFill>
                  </a:tcPr>
                </a:tc>
                <a:tc>
                  <a:txBody>
                    <a:bodyPr/>
                    <a:lstStyle/>
                    <a:p>
                      <a:pPr algn="r" fontAlgn="b"/>
                      <a:r>
                        <a:rPr lang="en-IN" sz="800" b="0" i="0" u="none" strike="noStrike" dirty="0">
                          <a:solidFill>
                            <a:srgbClr val="000000"/>
                          </a:solidFill>
                          <a:effectLst/>
                          <a:latin typeface="Titillium Bd" panose="00000800000000000000" pitchFamily="50" charset="0"/>
                        </a:rPr>
                        <a:t>400</a:t>
                      </a:r>
                    </a:p>
                  </a:txBody>
                  <a:tcPr marL="4674" marR="4674" marT="4674" marB="0" anchor="b">
                    <a:lnL>
                      <a:noFill/>
                    </a:lnL>
                    <a:lnR>
                      <a:noFill/>
                    </a:lnR>
                    <a:lnT>
                      <a:noFill/>
                    </a:lnT>
                    <a:lnB>
                      <a:noFill/>
                    </a:lnB>
                    <a:solidFill>
                      <a:srgbClr val="DAE272"/>
                    </a:solidFill>
                  </a:tcPr>
                </a:tc>
                <a:tc>
                  <a:txBody>
                    <a:bodyPr/>
                    <a:lstStyle/>
                    <a:p>
                      <a:pPr algn="r" fontAlgn="b"/>
                      <a:r>
                        <a:rPr lang="en-IN" sz="800" b="0" i="0" u="none" strike="noStrike" dirty="0">
                          <a:solidFill>
                            <a:srgbClr val="000000"/>
                          </a:solidFill>
                          <a:effectLst/>
                          <a:latin typeface="Titillium Bd" panose="00000800000000000000" pitchFamily="50" charset="0"/>
                        </a:rPr>
                        <a:t>400</a:t>
                      </a:r>
                    </a:p>
                  </a:txBody>
                  <a:tcPr marL="4674" marR="4674" marT="4674" marB="0" anchor="b">
                    <a:lnL>
                      <a:noFill/>
                    </a:lnL>
                    <a:lnR>
                      <a:noFill/>
                    </a:lnR>
                    <a:lnT>
                      <a:noFill/>
                    </a:lnT>
                    <a:lnB>
                      <a:noFill/>
                    </a:lnB>
                    <a:solidFill>
                      <a:srgbClr val="DAE272"/>
                    </a:solidFill>
                  </a:tcPr>
                </a:tc>
                <a:tc>
                  <a:txBody>
                    <a:bodyPr/>
                    <a:lstStyle/>
                    <a:p>
                      <a:pPr algn="r" fontAlgn="b"/>
                      <a:r>
                        <a:rPr lang="en-IN" sz="800" b="0" i="0" u="none" strike="noStrike" dirty="0">
                          <a:solidFill>
                            <a:srgbClr val="000000"/>
                          </a:solidFill>
                          <a:effectLst/>
                          <a:latin typeface="Titillium Bd" panose="00000800000000000000" pitchFamily="50" charset="0"/>
                        </a:rPr>
                        <a:t>500</a:t>
                      </a:r>
                    </a:p>
                  </a:txBody>
                  <a:tcPr marL="4674" marR="4674" marT="4674" marB="0" anchor="b">
                    <a:lnL>
                      <a:noFill/>
                    </a:lnL>
                    <a:lnR>
                      <a:noFill/>
                    </a:lnR>
                    <a:lnT>
                      <a:noFill/>
                    </a:lnT>
                    <a:lnB>
                      <a:noFill/>
                    </a:lnB>
                    <a:solidFill>
                      <a:srgbClr val="FFEB84"/>
                    </a:solidFill>
                  </a:tcPr>
                </a:tc>
                <a:tc>
                  <a:txBody>
                    <a:bodyPr/>
                    <a:lstStyle/>
                    <a:p>
                      <a:pPr algn="r" fontAlgn="b"/>
                      <a:r>
                        <a:rPr lang="en-IN" sz="800" b="0" i="0" u="none" strike="noStrike">
                          <a:solidFill>
                            <a:srgbClr val="000000"/>
                          </a:solidFill>
                          <a:effectLst/>
                          <a:latin typeface="Titillium Bd" panose="00000800000000000000" pitchFamily="50" charset="0"/>
                        </a:rPr>
                        <a:t>600</a:t>
                      </a:r>
                    </a:p>
                  </a:txBody>
                  <a:tcPr marL="4674" marR="4674" marT="4674" marB="0" anchor="b">
                    <a:lnL>
                      <a:noFill/>
                    </a:lnL>
                    <a:lnR>
                      <a:noFill/>
                    </a:lnR>
                    <a:lnT>
                      <a:noFill/>
                    </a:lnT>
                    <a:lnB>
                      <a:noFill/>
                    </a:lnB>
                    <a:solidFill>
                      <a:srgbClr val="FED67D"/>
                    </a:solidFill>
                  </a:tcPr>
                </a:tc>
                <a:tc>
                  <a:txBody>
                    <a:bodyPr/>
                    <a:lstStyle/>
                    <a:p>
                      <a:pPr algn="r" fontAlgn="b"/>
                      <a:r>
                        <a:rPr lang="en-IN" sz="800" b="0" i="0" u="none" strike="noStrike" dirty="0">
                          <a:solidFill>
                            <a:srgbClr val="000000"/>
                          </a:solidFill>
                          <a:effectLst/>
                          <a:latin typeface="Titillium Bd" panose="00000800000000000000" pitchFamily="50" charset="0"/>
                        </a:rPr>
                        <a:t>200</a:t>
                      </a:r>
                    </a:p>
                  </a:txBody>
                  <a:tcPr marL="4674" marR="4674" marT="4674" marB="0" anchor="b">
                    <a:lnL>
                      <a:noFill/>
                    </a:lnL>
                    <a:lnR>
                      <a:noFill/>
                    </a:lnR>
                    <a:lnT>
                      <a:noFill/>
                    </a:lnT>
                    <a:lnB>
                      <a:noFill/>
                    </a:lnB>
                    <a:solidFill>
                      <a:srgbClr val="92D050"/>
                    </a:solidFill>
                  </a:tcPr>
                </a:tc>
                <a:tc>
                  <a:txBody>
                    <a:bodyPr/>
                    <a:lstStyle/>
                    <a:p>
                      <a:pPr algn="r" fontAlgn="b"/>
                      <a:r>
                        <a:rPr lang="en-IN" sz="800" b="0" i="0" u="none" strike="noStrike" dirty="0">
                          <a:solidFill>
                            <a:srgbClr val="000000"/>
                          </a:solidFill>
                          <a:effectLst/>
                          <a:latin typeface="Titillium Bd" panose="00000800000000000000" pitchFamily="50" charset="0"/>
                        </a:rPr>
                        <a:t>400</a:t>
                      </a:r>
                    </a:p>
                  </a:txBody>
                  <a:tcPr marL="4674" marR="4674" marT="4674" marB="0" anchor="b">
                    <a:lnL>
                      <a:noFill/>
                    </a:lnL>
                    <a:lnR>
                      <a:noFill/>
                    </a:lnR>
                    <a:lnT>
                      <a:noFill/>
                    </a:lnT>
                    <a:lnB>
                      <a:noFill/>
                    </a:lnB>
                    <a:solidFill>
                      <a:srgbClr val="DAE272"/>
                    </a:solidFill>
                  </a:tcPr>
                </a:tc>
                <a:tc>
                  <a:txBody>
                    <a:bodyPr/>
                    <a:lstStyle/>
                    <a:p>
                      <a:pPr algn="r" fontAlgn="b"/>
                      <a:r>
                        <a:rPr lang="en-IN" sz="800" b="0" i="0" u="none" strike="noStrike" dirty="0">
                          <a:solidFill>
                            <a:srgbClr val="000000"/>
                          </a:solidFill>
                          <a:effectLst/>
                          <a:latin typeface="Titillium Bd" panose="00000800000000000000" pitchFamily="50" charset="0"/>
                        </a:rPr>
                        <a:t>750</a:t>
                      </a:r>
                    </a:p>
                  </a:txBody>
                  <a:tcPr marL="4674" marR="4674" marT="4674" marB="0" anchor="b">
                    <a:lnL>
                      <a:noFill/>
                    </a:lnL>
                    <a:lnR>
                      <a:noFill/>
                    </a:lnR>
                    <a:lnT>
                      <a:noFill/>
                    </a:lnT>
                    <a:lnB>
                      <a:noFill/>
                    </a:lnB>
                    <a:solidFill>
                      <a:srgbClr val="FDB771"/>
                    </a:solidFill>
                  </a:tcPr>
                </a:tc>
                <a:tc>
                  <a:txBody>
                    <a:bodyPr/>
                    <a:lstStyle/>
                    <a:p>
                      <a:pPr algn="r" fontAlgn="b"/>
                      <a:r>
                        <a:rPr lang="en-IN" sz="800" b="0" i="0" u="none" strike="noStrike" dirty="0">
                          <a:solidFill>
                            <a:srgbClr val="000000"/>
                          </a:solidFill>
                          <a:effectLst/>
                          <a:latin typeface="Titillium Bd" panose="00000800000000000000" pitchFamily="50" charset="0"/>
                        </a:rPr>
                        <a:t>1100</a:t>
                      </a:r>
                    </a:p>
                  </a:txBody>
                  <a:tcPr marL="4674" marR="4674" marT="4674" marB="0" anchor="b">
                    <a:lnL>
                      <a:noFill/>
                    </a:lnL>
                    <a:lnR>
                      <a:noFill/>
                    </a:lnR>
                    <a:lnT>
                      <a:noFill/>
                    </a:lnT>
                    <a:lnB>
                      <a:noFill/>
                    </a:lnB>
                    <a:solidFill>
                      <a:srgbClr val="F96C55"/>
                    </a:solidFill>
                  </a:tcPr>
                </a:tc>
                <a:tc>
                  <a:txBody>
                    <a:bodyPr/>
                    <a:lstStyle/>
                    <a:p>
                      <a:pPr algn="r" fontAlgn="b"/>
                      <a:r>
                        <a:rPr lang="en-IN" sz="800" b="0" i="0" u="none" strike="noStrike" dirty="0">
                          <a:solidFill>
                            <a:srgbClr val="000000"/>
                          </a:solidFill>
                          <a:effectLst/>
                          <a:latin typeface="Titillium Bd" panose="00000800000000000000" pitchFamily="50" charset="0"/>
                        </a:rPr>
                        <a:t>800</a:t>
                      </a:r>
                    </a:p>
                  </a:txBody>
                  <a:tcPr marL="4674" marR="4674" marT="4674" marB="0" anchor="b">
                    <a:lnL>
                      <a:noFill/>
                    </a:lnL>
                    <a:lnR>
                      <a:noFill/>
                    </a:lnR>
                    <a:lnT>
                      <a:noFill/>
                    </a:lnT>
                    <a:lnB>
                      <a:noFill/>
                    </a:lnB>
                    <a:solidFill>
                      <a:srgbClr val="FCAC6D"/>
                    </a:solidFill>
                  </a:tcPr>
                </a:tc>
                <a:extLst>
                  <a:ext uri="{0D108BD9-81ED-4DB2-BD59-A6C34878D82A}">
                    <a16:rowId xmlns:a16="http://schemas.microsoft.com/office/drawing/2014/main" val="4051824860"/>
                  </a:ext>
                </a:extLst>
              </a:tr>
            </a:tbl>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1"/>
          <p:cNvSpPr txBox="1">
            <a:spLocks noGrp="1"/>
          </p:cNvSpPr>
          <p:nvPr>
            <p:ph type="ctrTitle" idx="4294967295"/>
          </p:nvPr>
        </p:nvSpPr>
        <p:spPr>
          <a:xfrm>
            <a:off x="49640" y="1686196"/>
            <a:ext cx="80694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6600" dirty="0">
                <a:solidFill>
                  <a:srgbClr val="FFFFFF"/>
                </a:solidFill>
              </a:rPr>
              <a:t>Worth Discussing</a:t>
            </a:r>
          </a:p>
        </p:txBody>
      </p:sp>
      <p:sp>
        <p:nvSpPr>
          <p:cNvPr id="122" name="Google Shape;122;p21"/>
          <p:cNvSpPr txBox="1">
            <a:spLocks noGrp="1"/>
          </p:cNvSpPr>
          <p:nvPr>
            <p:ph type="subTitle" idx="4294967295"/>
          </p:nvPr>
        </p:nvSpPr>
        <p:spPr>
          <a:xfrm>
            <a:off x="699999" y="2801950"/>
            <a:ext cx="8069401" cy="2241764"/>
          </a:xfrm>
          <a:prstGeom prst="rect">
            <a:avLst/>
          </a:prstGeom>
        </p:spPr>
        <p:txBody>
          <a:bodyPr spcFirstLastPara="1" wrap="square" lIns="91425" tIns="91425" rIns="91425" bIns="91425" anchor="t" anchorCtr="0">
            <a:noAutofit/>
          </a:bodyPr>
          <a:lstStyle/>
          <a:p>
            <a:pPr marL="285750" lvl="0" indent="-285750" algn="l" rtl="0">
              <a:spcBef>
                <a:spcPts val="600"/>
              </a:spcBef>
              <a:spcAft>
                <a:spcPts val="0"/>
              </a:spcAft>
              <a:buFont typeface="Wingdings" panose="05000000000000000000" pitchFamily="2" charset="2"/>
              <a:buChar char="§"/>
            </a:pPr>
            <a:r>
              <a:rPr lang="en-US" sz="1400" b="1" dirty="0" err="1">
                <a:solidFill>
                  <a:schemeClr val="accent1"/>
                </a:solidFill>
              </a:rPr>
              <a:t>Bhairaveshwara</a:t>
            </a:r>
            <a:r>
              <a:rPr lang="en-US" sz="1400" b="1" dirty="0">
                <a:solidFill>
                  <a:schemeClr val="accent1"/>
                </a:solidFill>
              </a:rPr>
              <a:t> Military Hotel</a:t>
            </a:r>
            <a:r>
              <a:rPr lang="en-US" sz="1400" dirty="0"/>
              <a:t> with a rating of 4.2 serves the most liked dish ‘Biryani’ to the people of Bangalore.</a:t>
            </a:r>
          </a:p>
          <a:p>
            <a:pPr marL="285750" lvl="0" indent="-285750" algn="l" rtl="0">
              <a:spcBef>
                <a:spcPts val="600"/>
              </a:spcBef>
              <a:spcAft>
                <a:spcPts val="0"/>
              </a:spcAft>
              <a:buFont typeface="Wingdings" panose="05000000000000000000" pitchFamily="2" charset="2"/>
              <a:buChar char="§"/>
            </a:pPr>
            <a:r>
              <a:rPr lang="en-US" sz="1400" dirty="0"/>
              <a:t>Then comes </a:t>
            </a:r>
            <a:r>
              <a:rPr lang="en-US" sz="1400" b="1" dirty="0" err="1">
                <a:solidFill>
                  <a:schemeClr val="accent1"/>
                </a:solidFill>
              </a:rPr>
              <a:t>eat.fit</a:t>
            </a:r>
            <a:r>
              <a:rPr lang="en-US" sz="1400" b="1" dirty="0">
                <a:solidFill>
                  <a:schemeClr val="accent1"/>
                </a:solidFill>
              </a:rPr>
              <a:t> </a:t>
            </a:r>
            <a:r>
              <a:rPr lang="en-US" sz="1400" dirty="0"/>
              <a:t>followed by Andhra Biryani and Andhra Kitchens which provides one of the best qualities biryanis in Bangalore.</a:t>
            </a:r>
          </a:p>
          <a:p>
            <a:pPr marL="285750" lvl="0" indent="-285750" algn="l" rtl="0">
              <a:spcBef>
                <a:spcPts val="600"/>
              </a:spcBef>
              <a:spcAft>
                <a:spcPts val="0"/>
              </a:spcAft>
              <a:buFont typeface="Wingdings" panose="05000000000000000000" pitchFamily="2" charset="2"/>
              <a:buChar char="§"/>
            </a:pPr>
            <a:r>
              <a:rPr lang="en-US" sz="1400" dirty="0"/>
              <a:t>All of these restaurants are rate 4.0 and above with an average cost of 250-400 which is quite budget friendly for the people.</a:t>
            </a:r>
          </a:p>
          <a:p>
            <a:pPr marL="285750" lvl="0" indent="-285750" algn="l" rtl="0">
              <a:spcBef>
                <a:spcPts val="600"/>
              </a:spcBef>
              <a:spcAft>
                <a:spcPts val="0"/>
              </a:spcAft>
              <a:buFont typeface="Wingdings" panose="05000000000000000000" pitchFamily="2" charset="2"/>
              <a:buChar char="§"/>
            </a:pPr>
            <a:r>
              <a:rPr lang="en-US" sz="1400" dirty="0"/>
              <a:t>That’s the reason why the people of Bangalore love their Biryani the most as it within a affordable range not very expensive. </a:t>
            </a:r>
          </a:p>
        </p:txBody>
      </p:sp>
      <p:sp>
        <p:nvSpPr>
          <p:cNvPr id="131" name="Google Shape;131;p21"/>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pic>
        <p:nvPicPr>
          <p:cNvPr id="4" name="Picture 3">
            <a:extLst>
              <a:ext uri="{FF2B5EF4-FFF2-40B4-BE49-F238E27FC236}">
                <a16:creationId xmlns:a16="http://schemas.microsoft.com/office/drawing/2014/main" id="{D2CBDD33-1652-4333-AD60-A52F91AD7DE7}"/>
              </a:ext>
            </a:extLst>
          </p:cNvPr>
          <p:cNvPicPr>
            <a:picLocks noChangeAspect="1"/>
          </p:cNvPicPr>
          <p:nvPr/>
        </p:nvPicPr>
        <p:blipFill rotWithShape="1">
          <a:blip r:embed="rId3"/>
          <a:srcRect l="7351" t="15296" r="5464" b="39848"/>
          <a:stretch/>
        </p:blipFill>
        <p:spPr>
          <a:xfrm>
            <a:off x="6923316" y="197155"/>
            <a:ext cx="1981200" cy="108723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7"/>
          <p:cNvSpPr txBox="1">
            <a:spLocks noGrp="1"/>
          </p:cNvSpPr>
          <p:nvPr>
            <p:ph type="ctrTitle" idx="4294967295"/>
          </p:nvPr>
        </p:nvSpPr>
        <p:spPr>
          <a:xfrm>
            <a:off x="2380675" y="1691728"/>
            <a:ext cx="46749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600" dirty="0">
                <a:solidFill>
                  <a:srgbClr val="FFFFFF"/>
                </a:solidFill>
              </a:rPr>
              <a:t>Conclusion!</a:t>
            </a:r>
            <a:endParaRPr sz="6600" dirty="0">
              <a:solidFill>
                <a:srgbClr val="FFFFFF"/>
              </a:solidFill>
            </a:endParaRPr>
          </a:p>
        </p:txBody>
      </p:sp>
      <p:sp>
        <p:nvSpPr>
          <p:cNvPr id="305" name="Google Shape;305;p37"/>
          <p:cNvSpPr txBox="1">
            <a:spLocks noGrp="1"/>
          </p:cNvSpPr>
          <p:nvPr>
            <p:ph type="subTitle" idx="4294967295"/>
          </p:nvPr>
        </p:nvSpPr>
        <p:spPr>
          <a:xfrm>
            <a:off x="2380675" y="2775675"/>
            <a:ext cx="6335154" cy="2243400"/>
          </a:xfrm>
          <a:prstGeom prst="rect">
            <a:avLst/>
          </a:prstGeom>
        </p:spPr>
        <p:txBody>
          <a:bodyPr spcFirstLastPara="1" wrap="square" lIns="91425" tIns="91425" rIns="91425" bIns="91425" anchor="t" anchorCtr="0">
            <a:noAutofit/>
          </a:bodyPr>
          <a:lstStyle/>
          <a:p>
            <a:pPr marL="285750" lvl="0" indent="-285750" algn="l" rtl="0">
              <a:spcBef>
                <a:spcPts val="600"/>
              </a:spcBef>
              <a:spcAft>
                <a:spcPts val="0"/>
              </a:spcAft>
              <a:buSzPct val="93000"/>
              <a:buFont typeface="Wingdings" panose="05000000000000000000" pitchFamily="2" charset="2"/>
              <a:buChar char="§"/>
            </a:pPr>
            <a:r>
              <a:rPr lang="en-US" sz="1500" dirty="0">
                <a:solidFill>
                  <a:srgbClr val="000000"/>
                </a:solidFill>
              </a:rPr>
              <a:t>The Zomato dataset was analyzed to gain some insights of the food industry and food culture in Bangalore.</a:t>
            </a:r>
          </a:p>
          <a:p>
            <a:pPr marL="285750" lvl="0" indent="-285750" algn="l" rtl="0">
              <a:spcBef>
                <a:spcPts val="600"/>
              </a:spcBef>
              <a:spcAft>
                <a:spcPts val="0"/>
              </a:spcAft>
              <a:buSzPct val="93000"/>
              <a:buFont typeface="Wingdings" panose="05000000000000000000" pitchFamily="2" charset="2"/>
              <a:buChar char="§"/>
            </a:pPr>
            <a:r>
              <a:rPr lang="en-US" sz="1500" dirty="0">
                <a:solidFill>
                  <a:srgbClr val="000000"/>
                </a:solidFill>
              </a:rPr>
              <a:t>We deduce some great results like which city has the most number of restaurants and hence highest number of foodies, we also saw that which city has high number of well-rated restaurants, what all cuisines are mostly preferred by people etc.</a:t>
            </a:r>
          </a:p>
        </p:txBody>
      </p:sp>
      <p:pic>
        <p:nvPicPr>
          <p:cNvPr id="306" name="Google Shape;306;p37" descr="photo-1434030216411-0b793f4b4173.jpg"/>
          <p:cNvPicPr preferRelativeResize="0"/>
          <p:nvPr/>
        </p:nvPicPr>
        <p:blipFill>
          <a:blip r:embed="rId3">
            <a:alphaModFix/>
          </a:blip>
          <a:stretch>
            <a:fillRect/>
          </a:stretch>
        </p:blipFill>
        <p:spPr>
          <a:xfrm>
            <a:off x="700001" y="1874860"/>
            <a:ext cx="1393800" cy="1393800"/>
          </a:xfrm>
          <a:prstGeom prst="ellipse">
            <a:avLst/>
          </a:prstGeom>
          <a:noFill/>
          <a:ln>
            <a:noFill/>
          </a:ln>
        </p:spPr>
      </p:pic>
      <p:sp>
        <p:nvSpPr>
          <p:cNvPr id="307" name="Google Shape;307;p37"/>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2096A2-22EB-4F9E-850B-0799CEEFFF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
        <p:nvSpPr>
          <p:cNvPr id="31" name="Google Shape;376;p42">
            <a:extLst>
              <a:ext uri="{FF2B5EF4-FFF2-40B4-BE49-F238E27FC236}">
                <a16:creationId xmlns:a16="http://schemas.microsoft.com/office/drawing/2014/main" id="{313BE87C-BF23-458B-9DC9-8004DA9657E1}"/>
              </a:ext>
            </a:extLst>
          </p:cNvPr>
          <p:cNvSpPr txBox="1">
            <a:spLocks/>
          </p:cNvSpPr>
          <p:nvPr/>
        </p:nvSpPr>
        <p:spPr>
          <a:xfrm>
            <a:off x="844425" y="422500"/>
            <a:ext cx="3226800" cy="857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400" b="1" dirty="0">
                <a:latin typeface="Titillium Bd" panose="00000800000000000000" pitchFamily="50" charset="0"/>
              </a:rPr>
              <a:t>Roadmap to my </a:t>
            </a:r>
            <a:r>
              <a:rPr lang="en-IN" sz="2400" b="1" dirty="0">
                <a:solidFill>
                  <a:schemeClr val="accent1"/>
                </a:solidFill>
                <a:latin typeface="Titillium Bd" panose="00000800000000000000" pitchFamily="50" charset="0"/>
              </a:rPr>
              <a:t>Project</a:t>
            </a:r>
          </a:p>
        </p:txBody>
      </p:sp>
      <p:sp>
        <p:nvSpPr>
          <p:cNvPr id="32" name="Google Shape;377;p42">
            <a:extLst>
              <a:ext uri="{FF2B5EF4-FFF2-40B4-BE49-F238E27FC236}">
                <a16:creationId xmlns:a16="http://schemas.microsoft.com/office/drawing/2014/main" id="{976E4627-2030-41C2-8A1D-8373FAA63D7B}"/>
              </a:ext>
            </a:extLst>
          </p:cNvPr>
          <p:cNvSpPr txBox="1">
            <a:spLocks/>
          </p:cNvSpPr>
          <p:nvPr/>
        </p:nvSpPr>
        <p:spPr>
          <a:xfrm>
            <a:off x="8480584" y="4749851"/>
            <a:ext cx="548700"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200" b="1" i="0" u="none" strike="noStrike" cap="none">
                <a:solidFill>
                  <a:schemeClr val="accent1"/>
                </a:solidFill>
                <a:latin typeface="Titillium Web"/>
                <a:ea typeface="Titillium Web"/>
                <a:cs typeface="Titillium Web"/>
                <a:sym typeface="Titillium Web"/>
              </a:defRPr>
            </a:lvl1pPr>
            <a:lvl2pPr marR="0" lvl="1" algn="r" rtl="0">
              <a:lnSpc>
                <a:spcPct val="100000"/>
              </a:lnSpc>
              <a:spcBef>
                <a:spcPts val="0"/>
              </a:spcBef>
              <a:spcAft>
                <a:spcPts val="0"/>
              </a:spcAft>
              <a:buClr>
                <a:srgbClr val="000000"/>
              </a:buClr>
              <a:buFont typeface="Arial"/>
              <a:buNone/>
              <a:defRPr sz="1200" b="1" i="0" u="none" strike="noStrike" cap="none">
                <a:solidFill>
                  <a:schemeClr val="accent1"/>
                </a:solidFill>
                <a:latin typeface="Titillium Web"/>
                <a:ea typeface="Titillium Web"/>
                <a:cs typeface="Titillium Web"/>
                <a:sym typeface="Titillium Web"/>
              </a:defRPr>
            </a:lvl2pPr>
            <a:lvl3pPr marR="0" lvl="2" algn="r" rtl="0">
              <a:lnSpc>
                <a:spcPct val="100000"/>
              </a:lnSpc>
              <a:spcBef>
                <a:spcPts val="0"/>
              </a:spcBef>
              <a:spcAft>
                <a:spcPts val="0"/>
              </a:spcAft>
              <a:buClr>
                <a:srgbClr val="000000"/>
              </a:buClr>
              <a:buFont typeface="Arial"/>
              <a:buNone/>
              <a:defRPr sz="1200" b="1" i="0" u="none" strike="noStrike" cap="none">
                <a:solidFill>
                  <a:schemeClr val="accent1"/>
                </a:solidFill>
                <a:latin typeface="Titillium Web"/>
                <a:ea typeface="Titillium Web"/>
                <a:cs typeface="Titillium Web"/>
                <a:sym typeface="Titillium Web"/>
              </a:defRPr>
            </a:lvl3pPr>
            <a:lvl4pPr marR="0" lvl="3" algn="r" rtl="0">
              <a:lnSpc>
                <a:spcPct val="100000"/>
              </a:lnSpc>
              <a:spcBef>
                <a:spcPts val="0"/>
              </a:spcBef>
              <a:spcAft>
                <a:spcPts val="0"/>
              </a:spcAft>
              <a:buClr>
                <a:srgbClr val="000000"/>
              </a:buClr>
              <a:buFont typeface="Arial"/>
              <a:buNone/>
              <a:defRPr sz="1200" b="1" i="0" u="none" strike="noStrike" cap="none">
                <a:solidFill>
                  <a:schemeClr val="accent1"/>
                </a:solidFill>
                <a:latin typeface="Titillium Web"/>
                <a:ea typeface="Titillium Web"/>
                <a:cs typeface="Titillium Web"/>
                <a:sym typeface="Titillium Web"/>
              </a:defRPr>
            </a:lvl4pPr>
            <a:lvl5pPr marR="0" lvl="4" algn="r" rtl="0">
              <a:lnSpc>
                <a:spcPct val="100000"/>
              </a:lnSpc>
              <a:spcBef>
                <a:spcPts val="0"/>
              </a:spcBef>
              <a:spcAft>
                <a:spcPts val="0"/>
              </a:spcAft>
              <a:buClr>
                <a:srgbClr val="000000"/>
              </a:buClr>
              <a:buFont typeface="Arial"/>
              <a:buNone/>
              <a:defRPr sz="1200" b="1" i="0" u="none" strike="noStrike" cap="none">
                <a:solidFill>
                  <a:schemeClr val="accent1"/>
                </a:solidFill>
                <a:latin typeface="Titillium Web"/>
                <a:ea typeface="Titillium Web"/>
                <a:cs typeface="Titillium Web"/>
                <a:sym typeface="Titillium Web"/>
              </a:defRPr>
            </a:lvl5pPr>
            <a:lvl6pPr marR="0" lvl="5" algn="r" rtl="0">
              <a:lnSpc>
                <a:spcPct val="100000"/>
              </a:lnSpc>
              <a:spcBef>
                <a:spcPts val="0"/>
              </a:spcBef>
              <a:spcAft>
                <a:spcPts val="0"/>
              </a:spcAft>
              <a:buClr>
                <a:srgbClr val="000000"/>
              </a:buClr>
              <a:buFont typeface="Arial"/>
              <a:buNone/>
              <a:defRPr sz="1200" b="1" i="0" u="none" strike="noStrike" cap="none">
                <a:solidFill>
                  <a:schemeClr val="accent1"/>
                </a:solidFill>
                <a:latin typeface="Titillium Web"/>
                <a:ea typeface="Titillium Web"/>
                <a:cs typeface="Titillium Web"/>
                <a:sym typeface="Titillium Web"/>
              </a:defRPr>
            </a:lvl6pPr>
            <a:lvl7pPr marR="0" lvl="6" algn="r" rtl="0">
              <a:lnSpc>
                <a:spcPct val="100000"/>
              </a:lnSpc>
              <a:spcBef>
                <a:spcPts val="0"/>
              </a:spcBef>
              <a:spcAft>
                <a:spcPts val="0"/>
              </a:spcAft>
              <a:buClr>
                <a:srgbClr val="000000"/>
              </a:buClr>
              <a:buFont typeface="Arial"/>
              <a:buNone/>
              <a:defRPr sz="1200" b="1" i="0" u="none" strike="noStrike" cap="none">
                <a:solidFill>
                  <a:schemeClr val="accent1"/>
                </a:solidFill>
                <a:latin typeface="Titillium Web"/>
                <a:ea typeface="Titillium Web"/>
                <a:cs typeface="Titillium Web"/>
                <a:sym typeface="Titillium Web"/>
              </a:defRPr>
            </a:lvl7pPr>
            <a:lvl8pPr marR="0" lvl="7" algn="r" rtl="0">
              <a:lnSpc>
                <a:spcPct val="100000"/>
              </a:lnSpc>
              <a:spcBef>
                <a:spcPts val="0"/>
              </a:spcBef>
              <a:spcAft>
                <a:spcPts val="0"/>
              </a:spcAft>
              <a:buClr>
                <a:srgbClr val="000000"/>
              </a:buClr>
              <a:buFont typeface="Arial"/>
              <a:buNone/>
              <a:defRPr sz="1200" b="1" i="0" u="none" strike="noStrike" cap="none">
                <a:solidFill>
                  <a:schemeClr val="accent1"/>
                </a:solidFill>
                <a:latin typeface="Titillium Web"/>
                <a:ea typeface="Titillium Web"/>
                <a:cs typeface="Titillium Web"/>
                <a:sym typeface="Titillium Web"/>
              </a:defRPr>
            </a:lvl8pPr>
            <a:lvl9pPr marR="0" lvl="8" algn="r" rtl="0">
              <a:lnSpc>
                <a:spcPct val="100000"/>
              </a:lnSpc>
              <a:spcBef>
                <a:spcPts val="0"/>
              </a:spcBef>
              <a:spcAft>
                <a:spcPts val="0"/>
              </a:spcAft>
              <a:buClr>
                <a:srgbClr val="000000"/>
              </a:buClr>
              <a:buFont typeface="Arial"/>
              <a:buNone/>
              <a:defRPr sz="1200" b="1" i="0" u="none" strike="noStrike" cap="none">
                <a:solidFill>
                  <a:schemeClr val="accent1"/>
                </a:solidFill>
                <a:latin typeface="Titillium Web"/>
                <a:ea typeface="Titillium Web"/>
                <a:cs typeface="Titillium Web"/>
                <a:sym typeface="Titillium Web"/>
              </a:defRPr>
            </a:lvl9pPr>
          </a:lstStyle>
          <a:p>
            <a:fld id="{00000000-1234-1234-1234-123412341234}" type="slidenum">
              <a:rPr lang="en" smtClean="0"/>
              <a:pPr/>
              <a:t>3</a:t>
            </a:fld>
            <a:endParaRPr lang="en"/>
          </a:p>
        </p:txBody>
      </p:sp>
      <p:sp>
        <p:nvSpPr>
          <p:cNvPr id="33" name="Google Shape;378;p42">
            <a:extLst>
              <a:ext uri="{FF2B5EF4-FFF2-40B4-BE49-F238E27FC236}">
                <a16:creationId xmlns:a16="http://schemas.microsoft.com/office/drawing/2014/main" id="{AFD97F30-C15F-4330-A198-E4AF777F2030}"/>
              </a:ext>
            </a:extLst>
          </p:cNvPr>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79;p42">
            <a:extLst>
              <a:ext uri="{FF2B5EF4-FFF2-40B4-BE49-F238E27FC236}">
                <a16:creationId xmlns:a16="http://schemas.microsoft.com/office/drawing/2014/main" id="{DE03E3C8-D515-43B7-9211-47172DAA8224}"/>
              </a:ext>
            </a:extLst>
          </p:cNvPr>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35" name="Google Shape;380;p42">
            <a:extLst>
              <a:ext uri="{FF2B5EF4-FFF2-40B4-BE49-F238E27FC236}">
                <a16:creationId xmlns:a16="http://schemas.microsoft.com/office/drawing/2014/main" id="{29D9B227-054F-495B-AFE5-DB7CD2F52F83}"/>
              </a:ext>
            </a:extLst>
          </p:cNvPr>
          <p:cNvGrpSpPr/>
          <p:nvPr/>
        </p:nvGrpSpPr>
        <p:grpSpPr>
          <a:xfrm>
            <a:off x="1786339" y="1703401"/>
            <a:ext cx="473400" cy="473400"/>
            <a:chOff x="1786339" y="1703401"/>
            <a:chExt cx="473400" cy="473400"/>
          </a:xfrm>
        </p:grpSpPr>
        <p:sp>
          <p:nvSpPr>
            <p:cNvPr id="36" name="Google Shape;381;p42">
              <a:extLst>
                <a:ext uri="{FF2B5EF4-FFF2-40B4-BE49-F238E27FC236}">
                  <a16:creationId xmlns:a16="http://schemas.microsoft.com/office/drawing/2014/main" id="{8288E09D-323F-4452-B3F7-190079FB754C}"/>
                </a:ext>
              </a:extLst>
            </p:cNvPr>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tillium Web"/>
                <a:ea typeface="Titillium Web"/>
                <a:cs typeface="Titillium Web"/>
                <a:sym typeface="Titillium Web"/>
              </a:endParaRPr>
            </a:p>
          </p:txBody>
        </p:sp>
        <p:sp>
          <p:nvSpPr>
            <p:cNvPr id="37" name="Google Shape;382;p42">
              <a:extLst>
                <a:ext uri="{FF2B5EF4-FFF2-40B4-BE49-F238E27FC236}">
                  <a16:creationId xmlns:a16="http://schemas.microsoft.com/office/drawing/2014/main" id="{67BEF1E2-A1BD-4045-982F-A58951D314A8}"/>
                </a:ext>
              </a:extLst>
            </p:cNvPr>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700" b="1" dirty="0">
                  <a:solidFill>
                    <a:schemeClr val="dk2"/>
                  </a:solidFill>
                  <a:latin typeface="Titillium Web"/>
                  <a:ea typeface="Titillium Web"/>
                  <a:cs typeface="Titillium Web"/>
                  <a:sym typeface="Titillium Web"/>
                </a:rPr>
                <a:t>1</a:t>
              </a:r>
              <a:endParaRPr sz="700" b="1" dirty="0">
                <a:solidFill>
                  <a:schemeClr val="dk2"/>
                </a:solidFill>
                <a:latin typeface="Titillium Web"/>
                <a:ea typeface="Titillium Web"/>
                <a:cs typeface="Titillium Web"/>
                <a:sym typeface="Titillium Web"/>
              </a:endParaRPr>
            </a:p>
          </p:txBody>
        </p:sp>
      </p:grpSp>
      <p:grpSp>
        <p:nvGrpSpPr>
          <p:cNvPr id="38" name="Google Shape;383;p42">
            <a:extLst>
              <a:ext uri="{FF2B5EF4-FFF2-40B4-BE49-F238E27FC236}">
                <a16:creationId xmlns:a16="http://schemas.microsoft.com/office/drawing/2014/main" id="{3B1A77B0-F1A3-4059-9A6B-1ECED2C45E4E}"/>
              </a:ext>
            </a:extLst>
          </p:cNvPr>
          <p:cNvGrpSpPr/>
          <p:nvPr/>
        </p:nvGrpSpPr>
        <p:grpSpPr>
          <a:xfrm>
            <a:off x="3814414" y="1703401"/>
            <a:ext cx="473400" cy="473400"/>
            <a:chOff x="3814414" y="1703401"/>
            <a:chExt cx="473400" cy="473400"/>
          </a:xfrm>
        </p:grpSpPr>
        <p:sp>
          <p:nvSpPr>
            <p:cNvPr id="39" name="Google Shape;384;p42">
              <a:extLst>
                <a:ext uri="{FF2B5EF4-FFF2-40B4-BE49-F238E27FC236}">
                  <a16:creationId xmlns:a16="http://schemas.microsoft.com/office/drawing/2014/main" id="{B83109BA-0C1D-4349-B5E5-3C1F88CB4408}"/>
                </a:ext>
              </a:extLst>
            </p:cNvPr>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tillium Web"/>
                <a:ea typeface="Titillium Web"/>
                <a:cs typeface="Titillium Web"/>
                <a:sym typeface="Titillium Web"/>
              </a:endParaRPr>
            </a:p>
          </p:txBody>
        </p:sp>
        <p:sp>
          <p:nvSpPr>
            <p:cNvPr id="40" name="Google Shape;385;p42">
              <a:extLst>
                <a:ext uri="{FF2B5EF4-FFF2-40B4-BE49-F238E27FC236}">
                  <a16:creationId xmlns:a16="http://schemas.microsoft.com/office/drawing/2014/main" id="{34363C05-1983-4452-B953-92156D32FE4A}"/>
                </a:ext>
              </a:extLst>
            </p:cNvPr>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700" b="1" dirty="0">
                  <a:solidFill>
                    <a:schemeClr val="dk2"/>
                  </a:solidFill>
                  <a:latin typeface="Titillium Web"/>
                  <a:ea typeface="Titillium Web"/>
                  <a:cs typeface="Titillium Web"/>
                  <a:sym typeface="Titillium Web"/>
                </a:rPr>
                <a:t>3</a:t>
              </a:r>
              <a:endParaRPr sz="700" b="1" dirty="0">
                <a:solidFill>
                  <a:schemeClr val="dk2"/>
                </a:solidFill>
                <a:latin typeface="Titillium Web"/>
                <a:ea typeface="Titillium Web"/>
                <a:cs typeface="Titillium Web"/>
                <a:sym typeface="Titillium Web"/>
              </a:endParaRPr>
            </a:p>
          </p:txBody>
        </p:sp>
      </p:grpSp>
      <p:grpSp>
        <p:nvGrpSpPr>
          <p:cNvPr id="41" name="Google Shape;386;p42">
            <a:extLst>
              <a:ext uri="{FF2B5EF4-FFF2-40B4-BE49-F238E27FC236}">
                <a16:creationId xmlns:a16="http://schemas.microsoft.com/office/drawing/2014/main" id="{10315078-79CD-4D7C-8149-BED341DFADD2}"/>
              </a:ext>
            </a:extLst>
          </p:cNvPr>
          <p:cNvGrpSpPr/>
          <p:nvPr/>
        </p:nvGrpSpPr>
        <p:grpSpPr>
          <a:xfrm>
            <a:off x="5842489" y="1703401"/>
            <a:ext cx="473400" cy="473400"/>
            <a:chOff x="5842489" y="1703401"/>
            <a:chExt cx="473400" cy="473400"/>
          </a:xfrm>
        </p:grpSpPr>
        <p:sp>
          <p:nvSpPr>
            <p:cNvPr id="42" name="Google Shape;387;p42">
              <a:extLst>
                <a:ext uri="{FF2B5EF4-FFF2-40B4-BE49-F238E27FC236}">
                  <a16:creationId xmlns:a16="http://schemas.microsoft.com/office/drawing/2014/main" id="{814EC3FA-99CD-470F-A8E6-B18731DE0DD6}"/>
                </a:ext>
              </a:extLst>
            </p:cNvPr>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tillium Web"/>
                <a:ea typeface="Titillium Web"/>
                <a:cs typeface="Titillium Web"/>
                <a:sym typeface="Titillium Web"/>
              </a:endParaRPr>
            </a:p>
          </p:txBody>
        </p:sp>
        <p:sp>
          <p:nvSpPr>
            <p:cNvPr id="43" name="Google Shape;388;p42">
              <a:extLst>
                <a:ext uri="{FF2B5EF4-FFF2-40B4-BE49-F238E27FC236}">
                  <a16:creationId xmlns:a16="http://schemas.microsoft.com/office/drawing/2014/main" id="{AE0F6043-4C5D-4DFA-8016-3494101ED081}"/>
                </a:ext>
              </a:extLst>
            </p:cNvPr>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700" b="1" dirty="0">
                  <a:solidFill>
                    <a:schemeClr val="dk2"/>
                  </a:solidFill>
                  <a:latin typeface="Titillium Web"/>
                  <a:ea typeface="Titillium Web"/>
                  <a:cs typeface="Titillium Web"/>
                  <a:sym typeface="Titillium Web"/>
                </a:rPr>
                <a:t>5</a:t>
              </a:r>
              <a:endParaRPr sz="700" b="1" dirty="0">
                <a:solidFill>
                  <a:schemeClr val="dk2"/>
                </a:solidFill>
                <a:latin typeface="Titillium Web"/>
                <a:ea typeface="Titillium Web"/>
                <a:cs typeface="Titillium Web"/>
                <a:sym typeface="Titillium Web"/>
              </a:endParaRPr>
            </a:p>
          </p:txBody>
        </p:sp>
      </p:grpSp>
      <p:grpSp>
        <p:nvGrpSpPr>
          <p:cNvPr id="44" name="Google Shape;389;p42">
            <a:extLst>
              <a:ext uri="{FF2B5EF4-FFF2-40B4-BE49-F238E27FC236}">
                <a16:creationId xmlns:a16="http://schemas.microsoft.com/office/drawing/2014/main" id="{9D87875E-95FC-4981-A0FB-34BE36F20394}"/>
              </a:ext>
            </a:extLst>
          </p:cNvPr>
          <p:cNvGrpSpPr/>
          <p:nvPr/>
        </p:nvGrpSpPr>
        <p:grpSpPr>
          <a:xfrm>
            <a:off x="6880814" y="3576300"/>
            <a:ext cx="473400" cy="473400"/>
            <a:chOff x="6880814" y="3576300"/>
            <a:chExt cx="473400" cy="473400"/>
          </a:xfrm>
        </p:grpSpPr>
        <p:sp>
          <p:nvSpPr>
            <p:cNvPr id="45" name="Google Shape;390;p42">
              <a:extLst>
                <a:ext uri="{FF2B5EF4-FFF2-40B4-BE49-F238E27FC236}">
                  <a16:creationId xmlns:a16="http://schemas.microsoft.com/office/drawing/2014/main" id="{160F4FB0-B869-4ED1-97C0-052B4DC6110C}"/>
                </a:ext>
              </a:extLst>
            </p:cNvPr>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tillium Web"/>
                <a:ea typeface="Titillium Web"/>
                <a:cs typeface="Titillium Web"/>
                <a:sym typeface="Titillium Web"/>
              </a:endParaRPr>
            </a:p>
          </p:txBody>
        </p:sp>
        <p:sp>
          <p:nvSpPr>
            <p:cNvPr id="46" name="Google Shape;391;p42">
              <a:extLst>
                <a:ext uri="{FF2B5EF4-FFF2-40B4-BE49-F238E27FC236}">
                  <a16:creationId xmlns:a16="http://schemas.microsoft.com/office/drawing/2014/main" id="{B743919F-7BC4-4743-9EAD-251257C1AF5F}"/>
                </a:ext>
              </a:extLst>
            </p:cNvPr>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700" b="1" dirty="0">
                  <a:solidFill>
                    <a:schemeClr val="dk2"/>
                  </a:solidFill>
                  <a:latin typeface="Titillium Web"/>
                  <a:ea typeface="Titillium Web"/>
                  <a:cs typeface="Titillium Web"/>
                  <a:sym typeface="Titillium Web"/>
                </a:rPr>
                <a:t>6</a:t>
              </a:r>
              <a:endParaRPr sz="700" b="1" dirty="0">
                <a:solidFill>
                  <a:schemeClr val="dk2"/>
                </a:solidFill>
                <a:latin typeface="Titillium Web"/>
                <a:ea typeface="Titillium Web"/>
                <a:cs typeface="Titillium Web"/>
                <a:sym typeface="Titillium Web"/>
              </a:endParaRPr>
            </a:p>
          </p:txBody>
        </p:sp>
      </p:grpSp>
      <p:grpSp>
        <p:nvGrpSpPr>
          <p:cNvPr id="47" name="Google Shape;392;p42">
            <a:extLst>
              <a:ext uri="{FF2B5EF4-FFF2-40B4-BE49-F238E27FC236}">
                <a16:creationId xmlns:a16="http://schemas.microsoft.com/office/drawing/2014/main" id="{7D897526-2D55-404E-B04B-234F0120ED2A}"/>
              </a:ext>
            </a:extLst>
          </p:cNvPr>
          <p:cNvGrpSpPr/>
          <p:nvPr/>
        </p:nvGrpSpPr>
        <p:grpSpPr>
          <a:xfrm>
            <a:off x="4852739" y="3576300"/>
            <a:ext cx="473400" cy="473400"/>
            <a:chOff x="4852739" y="3576300"/>
            <a:chExt cx="473400" cy="473400"/>
          </a:xfrm>
        </p:grpSpPr>
        <p:sp>
          <p:nvSpPr>
            <p:cNvPr id="48" name="Google Shape;393;p42">
              <a:extLst>
                <a:ext uri="{FF2B5EF4-FFF2-40B4-BE49-F238E27FC236}">
                  <a16:creationId xmlns:a16="http://schemas.microsoft.com/office/drawing/2014/main" id="{E446A29B-F513-4C46-B34E-2DE3171E7281}"/>
                </a:ext>
              </a:extLst>
            </p:cNvPr>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tillium Web"/>
                <a:ea typeface="Titillium Web"/>
                <a:cs typeface="Titillium Web"/>
                <a:sym typeface="Titillium Web"/>
              </a:endParaRPr>
            </a:p>
          </p:txBody>
        </p:sp>
        <p:sp>
          <p:nvSpPr>
            <p:cNvPr id="49" name="Google Shape;394;p42">
              <a:extLst>
                <a:ext uri="{FF2B5EF4-FFF2-40B4-BE49-F238E27FC236}">
                  <a16:creationId xmlns:a16="http://schemas.microsoft.com/office/drawing/2014/main" id="{C05AE653-4743-402B-AB1D-89C28EAF22A5}"/>
                </a:ext>
              </a:extLst>
            </p:cNvPr>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700" b="1" dirty="0">
                  <a:solidFill>
                    <a:schemeClr val="dk2"/>
                  </a:solidFill>
                  <a:latin typeface="Titillium Web"/>
                  <a:ea typeface="Titillium Web"/>
                  <a:cs typeface="Titillium Web"/>
                  <a:sym typeface="Titillium Web"/>
                </a:rPr>
                <a:t>4</a:t>
              </a:r>
              <a:endParaRPr sz="700" b="1" dirty="0">
                <a:solidFill>
                  <a:schemeClr val="dk2"/>
                </a:solidFill>
                <a:latin typeface="Titillium Web"/>
                <a:ea typeface="Titillium Web"/>
                <a:cs typeface="Titillium Web"/>
                <a:sym typeface="Titillium Web"/>
              </a:endParaRPr>
            </a:p>
          </p:txBody>
        </p:sp>
      </p:grpSp>
      <p:grpSp>
        <p:nvGrpSpPr>
          <p:cNvPr id="50" name="Google Shape;395;p42">
            <a:extLst>
              <a:ext uri="{FF2B5EF4-FFF2-40B4-BE49-F238E27FC236}">
                <a16:creationId xmlns:a16="http://schemas.microsoft.com/office/drawing/2014/main" id="{765E501C-AED1-4E3A-B3C1-0EC96FE4B725}"/>
              </a:ext>
            </a:extLst>
          </p:cNvPr>
          <p:cNvGrpSpPr/>
          <p:nvPr/>
        </p:nvGrpSpPr>
        <p:grpSpPr>
          <a:xfrm>
            <a:off x="2824664" y="3576300"/>
            <a:ext cx="473400" cy="473400"/>
            <a:chOff x="2824664" y="3576300"/>
            <a:chExt cx="473400" cy="473400"/>
          </a:xfrm>
        </p:grpSpPr>
        <p:sp>
          <p:nvSpPr>
            <p:cNvPr id="51" name="Google Shape;396;p42">
              <a:extLst>
                <a:ext uri="{FF2B5EF4-FFF2-40B4-BE49-F238E27FC236}">
                  <a16:creationId xmlns:a16="http://schemas.microsoft.com/office/drawing/2014/main" id="{204850B1-E131-4394-A2F5-CF460B5F37E0}"/>
                </a:ext>
              </a:extLst>
            </p:cNvPr>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tillium Web"/>
                <a:ea typeface="Titillium Web"/>
                <a:cs typeface="Titillium Web"/>
                <a:sym typeface="Titillium Web"/>
              </a:endParaRPr>
            </a:p>
          </p:txBody>
        </p:sp>
        <p:sp>
          <p:nvSpPr>
            <p:cNvPr id="52" name="Google Shape;397;p42">
              <a:extLst>
                <a:ext uri="{FF2B5EF4-FFF2-40B4-BE49-F238E27FC236}">
                  <a16:creationId xmlns:a16="http://schemas.microsoft.com/office/drawing/2014/main" id="{39A5CE95-E693-46B8-9EE0-0857BE1C3DBA}"/>
                </a:ext>
              </a:extLst>
            </p:cNvPr>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700" b="1" dirty="0">
                  <a:solidFill>
                    <a:schemeClr val="dk2"/>
                  </a:solidFill>
                  <a:latin typeface="Titillium Web"/>
                  <a:ea typeface="Titillium Web"/>
                  <a:cs typeface="Titillium Web"/>
                  <a:sym typeface="Titillium Web"/>
                </a:rPr>
                <a:t>2</a:t>
              </a:r>
              <a:endParaRPr sz="700" b="1" dirty="0">
                <a:solidFill>
                  <a:schemeClr val="dk2"/>
                </a:solidFill>
                <a:latin typeface="Titillium Web"/>
                <a:ea typeface="Titillium Web"/>
                <a:cs typeface="Titillium Web"/>
                <a:sym typeface="Titillium Web"/>
              </a:endParaRPr>
            </a:p>
          </p:txBody>
        </p:sp>
      </p:grpSp>
      <p:sp>
        <p:nvSpPr>
          <p:cNvPr id="53" name="Google Shape;398;p42">
            <a:extLst>
              <a:ext uri="{FF2B5EF4-FFF2-40B4-BE49-F238E27FC236}">
                <a16:creationId xmlns:a16="http://schemas.microsoft.com/office/drawing/2014/main" id="{DCE03D2D-8C64-4E35-B872-D13B61EF1609}"/>
              </a:ext>
            </a:extLst>
          </p:cNvPr>
          <p:cNvSpPr txBox="1"/>
          <p:nvPr/>
        </p:nvSpPr>
        <p:spPr>
          <a:xfrm>
            <a:off x="137985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000" b="1" dirty="0">
                <a:solidFill>
                  <a:schemeClr val="dk2"/>
                </a:solidFill>
                <a:latin typeface="Titillium Web"/>
                <a:ea typeface="Titillium Web"/>
                <a:cs typeface="Titillium Web"/>
                <a:sym typeface="Titillium Web"/>
              </a:rPr>
              <a:t>Search for a suitable dataset from KAGGLE</a:t>
            </a:r>
            <a:endParaRPr sz="1000" b="1" dirty="0">
              <a:solidFill>
                <a:schemeClr val="dk2"/>
              </a:solidFill>
              <a:latin typeface="Titillium Web"/>
              <a:ea typeface="Titillium Web"/>
              <a:cs typeface="Titillium Web"/>
              <a:sym typeface="Titillium Web"/>
            </a:endParaRPr>
          </a:p>
        </p:txBody>
      </p:sp>
      <p:sp>
        <p:nvSpPr>
          <p:cNvPr id="54" name="Google Shape;399;p42">
            <a:extLst>
              <a:ext uri="{FF2B5EF4-FFF2-40B4-BE49-F238E27FC236}">
                <a16:creationId xmlns:a16="http://schemas.microsoft.com/office/drawing/2014/main" id="{CFD8E4F0-7982-494F-8DAD-9DD893579371}"/>
              </a:ext>
            </a:extLst>
          </p:cNvPr>
          <p:cNvSpPr txBox="1"/>
          <p:nvPr/>
        </p:nvSpPr>
        <p:spPr>
          <a:xfrm>
            <a:off x="3377205"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000" b="1" dirty="0">
                <a:solidFill>
                  <a:schemeClr val="dk2"/>
                </a:solidFill>
                <a:latin typeface="Titillium Web"/>
                <a:ea typeface="Titillium Web"/>
                <a:cs typeface="Titillium Web"/>
                <a:sym typeface="Titillium Web"/>
              </a:rPr>
              <a:t>Save the dataset in Excel in .csv format</a:t>
            </a:r>
            <a:endParaRPr sz="1000" b="1" dirty="0">
              <a:solidFill>
                <a:schemeClr val="dk2"/>
              </a:solidFill>
              <a:latin typeface="Titillium Web"/>
              <a:ea typeface="Titillium Web"/>
              <a:cs typeface="Titillium Web"/>
              <a:sym typeface="Titillium Web"/>
            </a:endParaRPr>
          </a:p>
        </p:txBody>
      </p:sp>
      <p:sp>
        <p:nvSpPr>
          <p:cNvPr id="55" name="Google Shape;400;p42">
            <a:extLst>
              <a:ext uri="{FF2B5EF4-FFF2-40B4-BE49-F238E27FC236}">
                <a16:creationId xmlns:a16="http://schemas.microsoft.com/office/drawing/2014/main" id="{F7F6B1EC-88F8-46C5-B1EF-93A0F1F659A3}"/>
              </a:ext>
            </a:extLst>
          </p:cNvPr>
          <p:cNvSpPr txBox="1"/>
          <p:nvPr/>
        </p:nvSpPr>
        <p:spPr>
          <a:xfrm>
            <a:off x="543601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IN" sz="1000" b="1" dirty="0">
                <a:solidFill>
                  <a:schemeClr val="dk2"/>
                </a:solidFill>
                <a:latin typeface="Titillium Web"/>
                <a:ea typeface="Titillium Web"/>
                <a:cs typeface="Titillium Web"/>
                <a:sym typeface="Titillium Web"/>
              </a:rPr>
              <a:t>I</a:t>
            </a:r>
            <a:r>
              <a:rPr lang="en" sz="1000" b="1" dirty="0">
                <a:solidFill>
                  <a:schemeClr val="dk2"/>
                </a:solidFill>
                <a:latin typeface="Titillium Web"/>
                <a:ea typeface="Titillium Web"/>
                <a:cs typeface="Titillium Web"/>
                <a:sym typeface="Titillium Web"/>
              </a:rPr>
              <a:t>mport the dataset in table using Command Line Prompt </a:t>
            </a:r>
            <a:endParaRPr sz="1000" b="1" dirty="0">
              <a:solidFill>
                <a:schemeClr val="dk2"/>
              </a:solidFill>
              <a:latin typeface="Titillium Web"/>
              <a:ea typeface="Titillium Web"/>
              <a:cs typeface="Titillium Web"/>
              <a:sym typeface="Titillium Web"/>
            </a:endParaRPr>
          </a:p>
        </p:txBody>
      </p:sp>
      <p:sp>
        <p:nvSpPr>
          <p:cNvPr id="56" name="Google Shape;401;p42">
            <a:extLst>
              <a:ext uri="{FF2B5EF4-FFF2-40B4-BE49-F238E27FC236}">
                <a16:creationId xmlns:a16="http://schemas.microsoft.com/office/drawing/2014/main" id="{5E6750E9-C704-457A-A18A-729B646A8E59}"/>
              </a:ext>
            </a:extLst>
          </p:cNvPr>
          <p:cNvSpPr txBox="1"/>
          <p:nvPr/>
        </p:nvSpPr>
        <p:spPr>
          <a:xfrm>
            <a:off x="241817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1000" b="1" dirty="0">
                <a:solidFill>
                  <a:schemeClr val="dk2"/>
                </a:solidFill>
                <a:latin typeface="Titillium Web"/>
                <a:ea typeface="Titillium Web"/>
                <a:cs typeface="Titillium Web"/>
                <a:sym typeface="Titillium Web"/>
              </a:rPr>
              <a:t>Clean the dataset and remove null values, blank rows and unnecessary columns</a:t>
            </a:r>
            <a:endParaRPr sz="1000" b="1" dirty="0">
              <a:solidFill>
                <a:schemeClr val="dk2"/>
              </a:solidFill>
              <a:latin typeface="Titillium Web"/>
              <a:ea typeface="Titillium Web"/>
              <a:cs typeface="Titillium Web"/>
              <a:sym typeface="Titillium Web"/>
            </a:endParaRPr>
          </a:p>
        </p:txBody>
      </p:sp>
      <p:sp>
        <p:nvSpPr>
          <p:cNvPr id="57" name="Google Shape;402;p42">
            <a:extLst>
              <a:ext uri="{FF2B5EF4-FFF2-40B4-BE49-F238E27FC236}">
                <a16:creationId xmlns:a16="http://schemas.microsoft.com/office/drawing/2014/main" id="{A9D7A5BE-D736-488E-BCF3-D4173B4B0850}"/>
              </a:ext>
            </a:extLst>
          </p:cNvPr>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1000" b="1" dirty="0">
                <a:solidFill>
                  <a:schemeClr val="dk2"/>
                </a:solidFill>
                <a:latin typeface="Titillium Web"/>
                <a:ea typeface="Titillium Web"/>
                <a:cs typeface="Titillium Web"/>
                <a:sym typeface="Titillium Web"/>
              </a:rPr>
              <a:t>Create a database and table in MySQL with datatypes similar to that of the csv file </a:t>
            </a:r>
            <a:endParaRPr sz="1000" b="1" dirty="0">
              <a:solidFill>
                <a:schemeClr val="dk2"/>
              </a:solidFill>
              <a:latin typeface="Titillium Web"/>
              <a:ea typeface="Titillium Web"/>
              <a:cs typeface="Titillium Web"/>
              <a:sym typeface="Titillium Web"/>
            </a:endParaRPr>
          </a:p>
        </p:txBody>
      </p:sp>
      <p:sp>
        <p:nvSpPr>
          <p:cNvPr id="58" name="Google Shape;403;p42">
            <a:extLst>
              <a:ext uri="{FF2B5EF4-FFF2-40B4-BE49-F238E27FC236}">
                <a16:creationId xmlns:a16="http://schemas.microsoft.com/office/drawing/2014/main" id="{2AF81FCC-C208-4C7F-9C4B-EF943575459A}"/>
              </a:ext>
            </a:extLst>
          </p:cNvPr>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1000" b="1" dirty="0">
                <a:solidFill>
                  <a:schemeClr val="dk2"/>
                </a:solidFill>
                <a:latin typeface="Titillium Web"/>
                <a:ea typeface="Titillium Web"/>
                <a:cs typeface="Titillium Web"/>
                <a:sym typeface="Titillium Web"/>
              </a:rPr>
              <a:t>Execute the queries in MySQL workbench to get some insights about the dataset</a:t>
            </a:r>
            <a:endParaRPr sz="1000" b="1" dirty="0">
              <a:solidFill>
                <a:schemeClr val="dk2"/>
              </a:solidFill>
              <a:latin typeface="Titillium Web"/>
              <a:ea typeface="Titillium Web"/>
              <a:cs typeface="Titillium Web"/>
              <a:sym typeface="Titillium Web"/>
            </a:endParaRPr>
          </a:p>
        </p:txBody>
      </p:sp>
    </p:spTree>
    <p:extLst>
      <p:ext uri="{BB962C8B-B14F-4D97-AF65-F5344CB8AC3E}">
        <p14:creationId xmlns:p14="http://schemas.microsoft.com/office/powerpoint/2010/main" val="376670274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528"/>
        <p:cNvGrpSpPr/>
        <p:nvPr/>
      </p:nvGrpSpPr>
      <p:grpSpPr>
        <a:xfrm>
          <a:off x="0" y="0"/>
          <a:ext cx="0" cy="0"/>
          <a:chOff x="0" y="0"/>
          <a:chExt cx="0" cy="0"/>
        </a:xfrm>
      </p:grpSpPr>
      <p:sp>
        <p:nvSpPr>
          <p:cNvPr id="1530" name="Google Shape;1530;p53"/>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4400" b="1" dirty="0">
                <a:solidFill>
                  <a:srgbClr val="434343"/>
                </a:solidFill>
                <a:latin typeface="Montserrat"/>
                <a:ea typeface="Montserrat"/>
                <a:cs typeface="Montserrat"/>
                <a:sym typeface="Montserrat"/>
              </a:rPr>
              <a:t>Thank You </a:t>
            </a:r>
            <a:r>
              <a:rPr lang="en" sz="4400" dirty="0">
                <a:latin typeface="Titillium Web"/>
                <a:ea typeface="Titillium Web"/>
                <a:cs typeface="Titillium Web"/>
                <a:sym typeface="Titillium Web"/>
              </a:rPr>
              <a:t>❤</a:t>
            </a:r>
            <a:r>
              <a:rPr lang="en" sz="4400" b="1" dirty="0">
                <a:solidFill>
                  <a:srgbClr val="434343"/>
                </a:solidFill>
                <a:latin typeface="Montserrat"/>
                <a:ea typeface="Montserrat"/>
                <a:cs typeface="Montserrat"/>
                <a:sym typeface="Montserrat"/>
              </a:rPr>
              <a:t> !!</a:t>
            </a:r>
            <a:endParaRPr sz="4400" b="1" dirty="0">
              <a:solidFill>
                <a:srgbClr val="434343"/>
              </a:solidFill>
              <a:latin typeface="Montserrat"/>
              <a:ea typeface="Montserrat"/>
              <a:cs typeface="Montserrat"/>
              <a:sym typeface="Montserrat"/>
            </a:endParaRP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844425" y="422500"/>
            <a:ext cx="22722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Preface about </a:t>
            </a:r>
            <a:r>
              <a:rPr lang="en-IN" dirty="0">
                <a:solidFill>
                  <a:schemeClr val="accent1"/>
                </a:solidFill>
              </a:rPr>
              <a:t>DATASET</a:t>
            </a:r>
          </a:p>
        </p:txBody>
      </p:sp>
      <p:sp>
        <p:nvSpPr>
          <p:cNvPr id="85" name="Google Shape;85;p16"/>
          <p:cNvSpPr txBox="1">
            <a:spLocks noGrp="1"/>
          </p:cNvSpPr>
          <p:nvPr>
            <p:ph type="body" idx="2"/>
          </p:nvPr>
        </p:nvSpPr>
        <p:spPr>
          <a:xfrm>
            <a:off x="844425" y="1490305"/>
            <a:ext cx="7455150" cy="2918662"/>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300" b="1" dirty="0">
                <a:solidFill>
                  <a:srgbClr val="FF004E"/>
                </a:solidFill>
              </a:rPr>
              <a:t>Bangalore is one of the most ethnically diverse cities in the country, with over 51% of the city’s population being migrants from other parts of India</a:t>
            </a:r>
            <a:endParaRPr sz="1300" dirty="0">
              <a:solidFill>
                <a:srgbClr val="FF004E"/>
              </a:solidFill>
            </a:endParaRPr>
          </a:p>
          <a:p>
            <a:pPr marL="0" lvl="0" indent="0" algn="l" rtl="0">
              <a:spcBef>
                <a:spcPts val="1800"/>
              </a:spcBef>
              <a:spcAft>
                <a:spcPts val="0"/>
              </a:spcAft>
              <a:buClr>
                <a:schemeClr val="dk1"/>
              </a:buClr>
              <a:buSzPts val="1100"/>
              <a:buFont typeface="Arial"/>
              <a:buNone/>
            </a:pPr>
            <a:r>
              <a:rPr lang="en-US" sz="1300" dirty="0">
                <a:solidFill>
                  <a:srgbClr val="000000"/>
                </a:solidFill>
              </a:rPr>
              <a:t>Bangalore has a unique food culture. Restaurants from all over the world can be found here in Bengaluru, with various kind of cuisines.</a:t>
            </a:r>
            <a:br>
              <a:rPr lang="en-US" sz="1300" dirty="0">
                <a:solidFill>
                  <a:srgbClr val="000000"/>
                </a:solidFill>
              </a:rPr>
            </a:br>
            <a:r>
              <a:rPr lang="en-US" sz="1300" dirty="0">
                <a:solidFill>
                  <a:srgbClr val="000000"/>
                </a:solidFill>
              </a:rPr>
              <a:t>The food industry is always at a rise in Bangalore, with 12,000 plus restaurants currently active in the city, the number is still increasing.</a:t>
            </a:r>
          </a:p>
          <a:p>
            <a:pPr marL="0" lvl="0" indent="0" algn="l" rtl="0">
              <a:spcBef>
                <a:spcPts val="1800"/>
              </a:spcBef>
              <a:spcAft>
                <a:spcPts val="0"/>
              </a:spcAft>
              <a:buClr>
                <a:schemeClr val="dk1"/>
              </a:buClr>
              <a:buSzPts val="1100"/>
              <a:buFont typeface="Arial"/>
              <a:buNone/>
            </a:pPr>
            <a:r>
              <a:rPr lang="en-US" sz="1300" dirty="0">
                <a:solidFill>
                  <a:srgbClr val="000000"/>
                </a:solidFill>
              </a:rPr>
              <a:t>The growing number of restaurants and dishes in Bangalore is what attracts me to inspect the data to get some insights, some interesting facts and figures.</a:t>
            </a:r>
          </a:p>
          <a:p>
            <a:pPr marL="0" lvl="0" indent="0" algn="l" rtl="0">
              <a:spcBef>
                <a:spcPts val="1800"/>
              </a:spcBef>
              <a:spcAft>
                <a:spcPts val="0"/>
              </a:spcAft>
              <a:buClr>
                <a:schemeClr val="dk1"/>
              </a:buClr>
              <a:buSzPts val="1100"/>
              <a:buFont typeface="Arial"/>
              <a:buNone/>
            </a:pPr>
            <a:r>
              <a:rPr lang="en-US" sz="1400" b="1" dirty="0">
                <a:solidFill>
                  <a:schemeClr val="accent1"/>
                </a:solidFill>
              </a:rPr>
              <a:t>So, in this project I will be working on 19,118 rows of data.</a:t>
            </a:r>
            <a:endParaRPr lang="en-US" sz="1200" dirty="0">
              <a:solidFill>
                <a:srgbClr val="000000"/>
              </a:solidFill>
            </a:endParaRPr>
          </a:p>
          <a:p>
            <a:pPr marL="0" lvl="0" indent="0" algn="l" rtl="0">
              <a:spcBef>
                <a:spcPts val="600"/>
              </a:spcBef>
              <a:spcAft>
                <a:spcPts val="0"/>
              </a:spcAft>
              <a:buNone/>
            </a:pPr>
            <a:endParaRPr sz="1200" dirty="0">
              <a:solidFill>
                <a:srgbClr val="000000"/>
              </a:solidFill>
            </a:endParaRPr>
          </a:p>
        </p:txBody>
      </p:sp>
      <p:sp>
        <p:nvSpPr>
          <p:cNvPr id="88" name="Google Shape;88;p16"/>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CE349-3C3E-463A-8DEF-5EF56367C23E}"/>
              </a:ext>
            </a:extLst>
          </p:cNvPr>
          <p:cNvSpPr>
            <a:spLocks noGrp="1"/>
          </p:cNvSpPr>
          <p:nvPr>
            <p:ph type="title"/>
          </p:nvPr>
        </p:nvSpPr>
        <p:spPr/>
        <p:txBody>
          <a:bodyPr/>
          <a:lstStyle/>
          <a:p>
            <a:r>
              <a:rPr lang="en-IN" dirty="0"/>
              <a:t>Attributes of the </a:t>
            </a:r>
            <a:r>
              <a:rPr lang="en-IN" dirty="0">
                <a:solidFill>
                  <a:schemeClr val="accent1"/>
                </a:solidFill>
              </a:rPr>
              <a:t>Dataset</a:t>
            </a:r>
          </a:p>
        </p:txBody>
      </p:sp>
      <p:sp>
        <p:nvSpPr>
          <p:cNvPr id="3" name="Text Placeholder 2">
            <a:extLst>
              <a:ext uri="{FF2B5EF4-FFF2-40B4-BE49-F238E27FC236}">
                <a16:creationId xmlns:a16="http://schemas.microsoft.com/office/drawing/2014/main" id="{47422F2A-3C04-4C10-9314-145B58E89587}"/>
              </a:ext>
            </a:extLst>
          </p:cNvPr>
          <p:cNvSpPr>
            <a:spLocks noGrp="1"/>
          </p:cNvSpPr>
          <p:nvPr>
            <p:ph type="body" idx="1"/>
          </p:nvPr>
        </p:nvSpPr>
        <p:spPr>
          <a:xfrm>
            <a:off x="844425" y="1470210"/>
            <a:ext cx="5971500" cy="3148500"/>
          </a:xfrm>
        </p:spPr>
        <p:txBody>
          <a:bodyPr/>
          <a:lstStyle/>
          <a:p>
            <a:pPr marL="114300" indent="0">
              <a:buNone/>
            </a:pPr>
            <a:r>
              <a:rPr lang="en-US" sz="1200" dirty="0"/>
              <a:t>The dataset is taken from Kaggle. It contains the following features :</a:t>
            </a:r>
          </a:p>
          <a:p>
            <a:r>
              <a:rPr lang="en-US" sz="1200" b="1" dirty="0"/>
              <a:t>name </a:t>
            </a:r>
            <a:r>
              <a:rPr lang="en-US" sz="1200" dirty="0"/>
              <a:t>: This feature contains the name of the restaurant</a:t>
            </a:r>
          </a:p>
          <a:p>
            <a:r>
              <a:rPr lang="en-US" sz="1200" b="1" dirty="0" err="1"/>
              <a:t>online_order</a:t>
            </a:r>
            <a:r>
              <a:rPr lang="en-US" sz="1200" b="1" dirty="0"/>
              <a:t> </a:t>
            </a:r>
            <a:r>
              <a:rPr lang="en-US" sz="1200" dirty="0"/>
              <a:t>: whether online ordering is available in the restaurant or not</a:t>
            </a:r>
          </a:p>
          <a:p>
            <a:r>
              <a:rPr lang="en-US" sz="1200" b="1" dirty="0" err="1"/>
              <a:t>book_table</a:t>
            </a:r>
            <a:r>
              <a:rPr lang="en-US" sz="1200" b="1" dirty="0"/>
              <a:t> </a:t>
            </a:r>
            <a:r>
              <a:rPr lang="en-US" sz="1200" dirty="0"/>
              <a:t>: table book option available or not</a:t>
            </a:r>
          </a:p>
          <a:p>
            <a:r>
              <a:rPr lang="en-US" sz="1200" b="1" dirty="0"/>
              <a:t>rate</a:t>
            </a:r>
            <a:r>
              <a:rPr lang="en-US" sz="1200" dirty="0"/>
              <a:t> : contains the overall rating of the restaurant out of 5</a:t>
            </a:r>
          </a:p>
          <a:p>
            <a:r>
              <a:rPr lang="en-US" sz="1200" b="1" dirty="0"/>
              <a:t>votes</a:t>
            </a:r>
            <a:r>
              <a:rPr lang="en-US" sz="1200" dirty="0"/>
              <a:t> : contains total number of upvotes for the restaurant</a:t>
            </a:r>
          </a:p>
          <a:p>
            <a:r>
              <a:rPr lang="en-US" sz="1200" b="1" dirty="0" err="1"/>
              <a:t>rest_type</a:t>
            </a:r>
            <a:r>
              <a:rPr lang="en-US" sz="1200" b="1" dirty="0"/>
              <a:t> </a:t>
            </a:r>
            <a:r>
              <a:rPr lang="en-US" sz="1200" dirty="0"/>
              <a:t>: restaurant type</a:t>
            </a:r>
          </a:p>
          <a:p>
            <a:r>
              <a:rPr lang="en-US" sz="1200" b="1" dirty="0" err="1"/>
              <a:t>dish_liked</a:t>
            </a:r>
            <a:r>
              <a:rPr lang="en-US" sz="1200" b="1" dirty="0"/>
              <a:t> </a:t>
            </a:r>
            <a:r>
              <a:rPr lang="en-US" sz="1200" dirty="0"/>
              <a:t>: dishes people liked in the restaurant</a:t>
            </a:r>
          </a:p>
          <a:p>
            <a:r>
              <a:rPr lang="en-US" sz="1200" b="1" dirty="0"/>
              <a:t>cuisines</a:t>
            </a:r>
            <a:r>
              <a:rPr lang="en-US" sz="1200" dirty="0"/>
              <a:t> : food styles, separated by comma</a:t>
            </a:r>
          </a:p>
          <a:p>
            <a:r>
              <a:rPr lang="en-US" sz="1200" b="1" dirty="0" err="1"/>
              <a:t>avg_cost</a:t>
            </a:r>
            <a:r>
              <a:rPr lang="en-US" sz="1200" dirty="0"/>
              <a:t>: contains the approximate cost of meal for two people</a:t>
            </a:r>
          </a:p>
          <a:p>
            <a:r>
              <a:rPr lang="en-US" sz="1200" b="1" dirty="0" err="1"/>
              <a:t>meal_type</a:t>
            </a:r>
            <a:r>
              <a:rPr lang="en-US" sz="1200" b="1" dirty="0"/>
              <a:t> </a:t>
            </a:r>
            <a:r>
              <a:rPr lang="en-US" sz="1200" dirty="0"/>
              <a:t>: type of meal</a:t>
            </a:r>
          </a:p>
          <a:p>
            <a:r>
              <a:rPr lang="en-US" sz="1200" b="1" dirty="0"/>
              <a:t>city</a:t>
            </a:r>
            <a:r>
              <a:rPr lang="en-US" sz="1200" dirty="0"/>
              <a:t>: contains the neighborhood in which the restaurant is located</a:t>
            </a:r>
          </a:p>
          <a:p>
            <a:pPr marL="114300" indent="0">
              <a:buNone/>
            </a:pPr>
            <a:r>
              <a:rPr lang="en-US" sz="1200" b="1" dirty="0">
                <a:solidFill>
                  <a:schemeClr val="accent1"/>
                </a:solidFill>
              </a:rPr>
              <a:t>The dataset contains 19118 rows.</a:t>
            </a:r>
          </a:p>
          <a:p>
            <a:endParaRPr lang="en-IN" dirty="0"/>
          </a:p>
        </p:txBody>
      </p:sp>
      <p:sp>
        <p:nvSpPr>
          <p:cNvPr id="4" name="Slide Number Placeholder 3">
            <a:extLst>
              <a:ext uri="{FF2B5EF4-FFF2-40B4-BE49-F238E27FC236}">
                <a16:creationId xmlns:a16="http://schemas.microsoft.com/office/drawing/2014/main" id="{AB72E9A7-DCBD-4A9F-A65F-D098A80455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
        <p:nvSpPr>
          <p:cNvPr id="5" name="Rectangle 4">
            <a:extLst>
              <a:ext uri="{FF2B5EF4-FFF2-40B4-BE49-F238E27FC236}">
                <a16:creationId xmlns:a16="http://schemas.microsoft.com/office/drawing/2014/main" id="{A5FE28E9-58D8-475B-80EA-DE5156C49F45}"/>
              </a:ext>
            </a:extLst>
          </p:cNvPr>
          <p:cNvSpPr/>
          <p:nvPr/>
        </p:nvSpPr>
        <p:spPr>
          <a:xfrm>
            <a:off x="1729207" y="0"/>
            <a:ext cx="5282868" cy="5143451"/>
          </a:xfrm>
          <a:prstGeom prst="rect">
            <a:avLst/>
          </a:prstGeom>
          <a:blipFill dpi="0" rotWithShape="1">
            <a:blip r:embed="rId2">
              <a:alphaModFix amt="31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8704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ctrTitle"/>
          </p:nvPr>
        </p:nvSpPr>
        <p:spPr>
          <a:xfrm>
            <a:off x="819261" y="1189447"/>
            <a:ext cx="4638300" cy="18727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900" dirty="0">
                <a:solidFill>
                  <a:srgbClr val="FFFFFF"/>
                </a:solidFill>
              </a:rPr>
              <a:t>BUSINESS INSIGHTS </a:t>
            </a:r>
            <a:br>
              <a:rPr lang="en-US" sz="3900" dirty="0">
                <a:solidFill>
                  <a:srgbClr val="FFFFFF"/>
                </a:solidFill>
              </a:rPr>
            </a:br>
            <a:r>
              <a:rPr lang="en-US" sz="3900" dirty="0">
                <a:solidFill>
                  <a:srgbClr val="FFFFFF"/>
                </a:solidFill>
              </a:rPr>
              <a:t>FROM </a:t>
            </a:r>
            <a:br>
              <a:rPr lang="en-US" sz="3900" dirty="0">
                <a:solidFill>
                  <a:srgbClr val="FFFFFF"/>
                </a:solidFill>
              </a:rPr>
            </a:br>
            <a:r>
              <a:rPr lang="en-US" sz="3900" dirty="0">
                <a:solidFill>
                  <a:srgbClr val="FFFFFF"/>
                </a:solidFill>
              </a:rPr>
              <a:t>THE DATASET</a:t>
            </a:r>
            <a:endParaRPr sz="3900" dirty="0"/>
          </a:p>
        </p:txBody>
      </p:sp>
      <p:sp>
        <p:nvSpPr>
          <p:cNvPr id="103" name="Google Shape;103;p18"/>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txBox="1">
            <a:spLocks noGrp="1"/>
          </p:cNvSpPr>
          <p:nvPr>
            <p:ph type="title"/>
          </p:nvPr>
        </p:nvSpPr>
        <p:spPr>
          <a:xfrm>
            <a:off x="844424" y="422500"/>
            <a:ext cx="4329919"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 No. of restaurants having the option for </a:t>
            </a:r>
            <a:br>
              <a:rPr lang="en-US" dirty="0"/>
            </a:br>
            <a:r>
              <a:rPr lang="en-US" dirty="0">
                <a:solidFill>
                  <a:schemeClr val="accent1"/>
                </a:solidFill>
              </a:rPr>
              <a:t>online ordering</a:t>
            </a:r>
            <a:endParaRPr dirty="0">
              <a:solidFill>
                <a:schemeClr val="accent1"/>
              </a:solidFill>
            </a:endParaRPr>
          </a:p>
        </p:txBody>
      </p:sp>
      <p:sp>
        <p:nvSpPr>
          <p:cNvPr id="115" name="Google Shape;115;p20"/>
          <p:cNvSpPr txBox="1">
            <a:spLocks noGrp="1"/>
          </p:cNvSpPr>
          <p:nvPr>
            <p:ph type="body" idx="1"/>
          </p:nvPr>
        </p:nvSpPr>
        <p:spPr>
          <a:xfrm>
            <a:off x="844424" y="1716953"/>
            <a:ext cx="3727575" cy="3148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600" dirty="0"/>
              <a:t>Majority of the restaurants(13,933 out of 19118) have the option for booking online.</a:t>
            </a:r>
          </a:p>
          <a:p>
            <a:pPr marL="285750" lvl="0" indent="-285750" algn="l" rtl="0">
              <a:spcBef>
                <a:spcPts val="600"/>
              </a:spcBef>
              <a:spcAft>
                <a:spcPts val="0"/>
              </a:spcAft>
              <a:buFont typeface="Wingdings" panose="05000000000000000000" pitchFamily="2" charset="2"/>
              <a:buChar char="§"/>
            </a:pPr>
            <a:r>
              <a:rPr lang="en-US" sz="1600" dirty="0"/>
              <a:t>Restaurants having option for online ordering is - </a:t>
            </a:r>
            <a:r>
              <a:rPr lang="en-US" sz="1600" b="1" dirty="0">
                <a:solidFill>
                  <a:schemeClr val="accent1"/>
                </a:solidFill>
              </a:rPr>
              <a:t>13,933 </a:t>
            </a:r>
            <a:r>
              <a:rPr lang="en-US" sz="1600" b="1" dirty="0" err="1">
                <a:solidFill>
                  <a:schemeClr val="accent1"/>
                </a:solidFill>
              </a:rPr>
              <a:t>ie</a:t>
            </a:r>
            <a:r>
              <a:rPr lang="en-US" sz="1600" b="1" dirty="0">
                <a:solidFill>
                  <a:schemeClr val="accent1"/>
                </a:solidFill>
              </a:rPr>
              <a:t> 72.88%</a:t>
            </a:r>
          </a:p>
          <a:p>
            <a:pPr marL="285750" lvl="0" indent="-285750" algn="l" rtl="0">
              <a:spcBef>
                <a:spcPts val="600"/>
              </a:spcBef>
              <a:spcAft>
                <a:spcPts val="0"/>
              </a:spcAft>
              <a:buFont typeface="Wingdings" panose="05000000000000000000" pitchFamily="2" charset="2"/>
              <a:buChar char="§"/>
            </a:pPr>
            <a:r>
              <a:rPr lang="en-US" sz="1600" dirty="0"/>
              <a:t>Restaurants not having option for online ordering is - </a:t>
            </a:r>
            <a:r>
              <a:rPr lang="en-US" sz="1600" b="1" dirty="0">
                <a:solidFill>
                  <a:schemeClr val="accent1"/>
                </a:solidFill>
              </a:rPr>
              <a:t>5,185 </a:t>
            </a:r>
            <a:r>
              <a:rPr lang="en-US" sz="1600" b="1" dirty="0" err="1">
                <a:solidFill>
                  <a:schemeClr val="accent1"/>
                </a:solidFill>
              </a:rPr>
              <a:t>ie</a:t>
            </a:r>
            <a:r>
              <a:rPr lang="en-US" sz="1600" b="1" dirty="0">
                <a:solidFill>
                  <a:schemeClr val="accent1"/>
                </a:solidFill>
              </a:rPr>
              <a:t> 27.12%</a:t>
            </a:r>
          </a:p>
        </p:txBody>
      </p:sp>
      <p:sp>
        <p:nvSpPr>
          <p:cNvPr id="116" name="Google Shape;116;p20"/>
          <p:cNvSpPr txBox="1">
            <a:spLocks noGrp="1"/>
          </p:cNvSpPr>
          <p:nvPr>
            <p:ph type="sldNum" idx="12"/>
          </p:nvPr>
        </p:nvSpPr>
        <p:spPr>
          <a:xfrm>
            <a:off x="84805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graphicFrame>
        <p:nvGraphicFramePr>
          <p:cNvPr id="5" name="Picture Placeholder 7">
            <a:extLst>
              <a:ext uri="{FF2B5EF4-FFF2-40B4-BE49-F238E27FC236}">
                <a16:creationId xmlns:a16="http://schemas.microsoft.com/office/drawing/2014/main" id="{F450E131-C90D-4ACA-8C33-87186039BF02}"/>
              </a:ext>
            </a:extLst>
          </p:cNvPr>
          <p:cNvGraphicFramePr>
            <a:graphicFrameLocks/>
          </p:cNvGraphicFramePr>
          <p:nvPr>
            <p:extLst>
              <p:ext uri="{D42A27DB-BD31-4B8C-83A1-F6EECF244321}">
                <p14:modId xmlns:p14="http://schemas.microsoft.com/office/powerpoint/2010/main" val="1235204670"/>
              </p:ext>
            </p:extLst>
          </p:nvPr>
        </p:nvGraphicFramePr>
        <p:xfrm>
          <a:off x="4842365" y="1596571"/>
          <a:ext cx="4186919" cy="3208952"/>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86D36-90E5-4B19-907C-BB66194C1B91}"/>
              </a:ext>
            </a:extLst>
          </p:cNvPr>
          <p:cNvSpPr>
            <a:spLocks noGrp="1"/>
          </p:cNvSpPr>
          <p:nvPr>
            <p:ph type="title"/>
          </p:nvPr>
        </p:nvSpPr>
        <p:spPr/>
        <p:txBody>
          <a:bodyPr/>
          <a:lstStyle/>
          <a:p>
            <a:r>
              <a:rPr lang="en-US" dirty="0"/>
              <a:t>2. No. of restaurants having the option to </a:t>
            </a:r>
            <a:r>
              <a:rPr lang="en-US" dirty="0">
                <a:solidFill>
                  <a:schemeClr val="accent1"/>
                </a:solidFill>
              </a:rPr>
              <a:t>book a table</a:t>
            </a:r>
            <a:endParaRPr lang="en-IN" dirty="0">
              <a:solidFill>
                <a:schemeClr val="accent1"/>
              </a:solidFill>
            </a:endParaRPr>
          </a:p>
        </p:txBody>
      </p:sp>
      <p:sp>
        <p:nvSpPr>
          <p:cNvPr id="3" name="Text Placeholder 2">
            <a:extLst>
              <a:ext uri="{FF2B5EF4-FFF2-40B4-BE49-F238E27FC236}">
                <a16:creationId xmlns:a16="http://schemas.microsoft.com/office/drawing/2014/main" id="{CB8621D1-15E4-4EF4-9E30-6A34773F319B}"/>
              </a:ext>
            </a:extLst>
          </p:cNvPr>
          <p:cNvSpPr>
            <a:spLocks noGrp="1"/>
          </p:cNvSpPr>
          <p:nvPr>
            <p:ph type="body" idx="1"/>
          </p:nvPr>
        </p:nvSpPr>
        <p:spPr/>
        <p:txBody>
          <a:bodyPr/>
          <a:lstStyle/>
          <a:p>
            <a:pPr marL="285750" lvl="0" indent="-285750" algn="l" rtl="0">
              <a:spcBef>
                <a:spcPts val="600"/>
              </a:spcBef>
              <a:spcAft>
                <a:spcPts val="0"/>
              </a:spcAft>
              <a:buFont typeface="Wingdings" panose="05000000000000000000" pitchFamily="2" charset="2"/>
              <a:buChar char="§"/>
            </a:pPr>
            <a:r>
              <a:rPr lang="en-US" sz="1600" dirty="0"/>
              <a:t>Very high number of restaurants does not offer the service to book table, and very less do.</a:t>
            </a:r>
          </a:p>
          <a:p>
            <a:pPr marL="285750" lvl="0" indent="-285750" algn="l" rtl="0">
              <a:spcBef>
                <a:spcPts val="600"/>
              </a:spcBef>
              <a:spcAft>
                <a:spcPts val="0"/>
              </a:spcAft>
              <a:buFont typeface="Wingdings" panose="05000000000000000000" pitchFamily="2" charset="2"/>
              <a:buChar char="§"/>
            </a:pPr>
            <a:r>
              <a:rPr lang="en-US" sz="1600" dirty="0"/>
              <a:t>This means that people at Bangalore prefer to eat at their homes or prefer fast food(snacks — quick bites).</a:t>
            </a:r>
          </a:p>
          <a:p>
            <a:pPr marL="285750" lvl="0" indent="-285750" algn="l" rtl="0">
              <a:spcBef>
                <a:spcPts val="600"/>
              </a:spcBef>
              <a:spcAft>
                <a:spcPts val="0"/>
              </a:spcAft>
              <a:buFont typeface="Wingdings" panose="05000000000000000000" pitchFamily="2" charset="2"/>
              <a:buChar char="§"/>
            </a:pPr>
            <a:r>
              <a:rPr lang="en-US" sz="1600" dirty="0"/>
              <a:t>Only </a:t>
            </a:r>
            <a:r>
              <a:rPr lang="en-US" sz="1600" b="1" dirty="0">
                <a:solidFill>
                  <a:schemeClr val="accent1"/>
                </a:solidFill>
              </a:rPr>
              <a:t>4203 </a:t>
            </a:r>
            <a:r>
              <a:rPr lang="en-US" sz="1600" b="1" dirty="0" err="1">
                <a:solidFill>
                  <a:schemeClr val="accent1"/>
                </a:solidFill>
              </a:rPr>
              <a:t>i.e</a:t>
            </a:r>
            <a:r>
              <a:rPr lang="en-US" sz="1600" b="1" dirty="0">
                <a:solidFill>
                  <a:schemeClr val="accent1"/>
                </a:solidFill>
              </a:rPr>
              <a:t> around 22% out of 19118 restaurants have the option of booking a table</a:t>
            </a:r>
            <a:r>
              <a:rPr lang="en-US" sz="1600" dirty="0"/>
              <a:t>.</a:t>
            </a:r>
          </a:p>
          <a:p>
            <a:endParaRPr lang="en-IN" dirty="0"/>
          </a:p>
        </p:txBody>
      </p:sp>
      <p:sp>
        <p:nvSpPr>
          <p:cNvPr id="5" name="Slide Number Placeholder 4">
            <a:extLst>
              <a:ext uri="{FF2B5EF4-FFF2-40B4-BE49-F238E27FC236}">
                <a16:creationId xmlns:a16="http://schemas.microsoft.com/office/drawing/2014/main" id="{D5D9A25C-6AF2-4D7F-B5ED-F6EA7BD917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graphicFrame>
        <p:nvGraphicFramePr>
          <p:cNvPr id="6" name="Content Placeholder 4">
            <a:extLst>
              <a:ext uri="{FF2B5EF4-FFF2-40B4-BE49-F238E27FC236}">
                <a16:creationId xmlns:a16="http://schemas.microsoft.com/office/drawing/2014/main" id="{940D5699-0B27-4F06-B514-7716B4A7C37E}"/>
              </a:ext>
            </a:extLst>
          </p:cNvPr>
          <p:cNvGraphicFramePr>
            <a:graphicFrameLocks noGrp="1"/>
          </p:cNvGraphicFramePr>
          <p:nvPr>
            <p:ph idx="1"/>
            <p:extLst>
              <p:ext uri="{D42A27DB-BD31-4B8C-83A1-F6EECF244321}">
                <p14:modId xmlns:p14="http://schemas.microsoft.com/office/powerpoint/2010/main" val="1542589953"/>
              </p:ext>
            </p:extLst>
          </p:nvPr>
        </p:nvGraphicFramePr>
        <p:xfrm>
          <a:off x="4689936" y="1584700"/>
          <a:ext cx="4258992" cy="306654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92699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86D36-90E5-4B19-907C-BB66194C1B91}"/>
              </a:ext>
            </a:extLst>
          </p:cNvPr>
          <p:cNvSpPr>
            <a:spLocks noGrp="1"/>
          </p:cNvSpPr>
          <p:nvPr>
            <p:ph type="title"/>
          </p:nvPr>
        </p:nvSpPr>
        <p:spPr/>
        <p:txBody>
          <a:bodyPr/>
          <a:lstStyle/>
          <a:p>
            <a:r>
              <a:rPr lang="en-US" dirty="0"/>
              <a:t>3. No. of restaurants </a:t>
            </a:r>
            <a:r>
              <a:rPr lang="en-US" dirty="0">
                <a:solidFill>
                  <a:schemeClr val="accent1"/>
                </a:solidFill>
              </a:rPr>
              <a:t>in each city</a:t>
            </a:r>
            <a:endParaRPr lang="en-IN" dirty="0">
              <a:solidFill>
                <a:schemeClr val="accent1"/>
              </a:solidFill>
            </a:endParaRPr>
          </a:p>
        </p:txBody>
      </p:sp>
      <p:sp>
        <p:nvSpPr>
          <p:cNvPr id="3" name="Text Placeholder 2">
            <a:extLst>
              <a:ext uri="{FF2B5EF4-FFF2-40B4-BE49-F238E27FC236}">
                <a16:creationId xmlns:a16="http://schemas.microsoft.com/office/drawing/2014/main" id="{CB8621D1-15E4-4EF4-9E30-6A34773F319B}"/>
              </a:ext>
            </a:extLst>
          </p:cNvPr>
          <p:cNvSpPr>
            <a:spLocks noGrp="1"/>
          </p:cNvSpPr>
          <p:nvPr>
            <p:ph type="body" idx="1"/>
          </p:nvPr>
        </p:nvSpPr>
        <p:spPr/>
        <p:txBody>
          <a:bodyPr/>
          <a:lstStyle/>
          <a:p>
            <a:pPr marL="285750" lvl="0" indent="-285750" algn="l" rtl="0">
              <a:spcBef>
                <a:spcPts val="600"/>
              </a:spcBef>
              <a:spcAft>
                <a:spcPts val="0"/>
              </a:spcAft>
              <a:buFont typeface="Wingdings" panose="05000000000000000000" pitchFamily="2" charset="2"/>
              <a:buChar char="§"/>
            </a:pPr>
            <a:r>
              <a:rPr lang="en-US" sz="1600" b="1" dirty="0">
                <a:solidFill>
                  <a:schemeClr val="accent1"/>
                </a:solidFill>
              </a:rPr>
              <a:t>BTM has the highest</a:t>
            </a:r>
            <a:r>
              <a:rPr lang="en-US" sz="1600" dirty="0"/>
              <a:t> number of restaurants, followed by Koramangala 7th Block.</a:t>
            </a:r>
          </a:p>
          <a:p>
            <a:pPr marL="285750" lvl="0" indent="-285750" algn="l" rtl="0">
              <a:spcBef>
                <a:spcPts val="600"/>
              </a:spcBef>
              <a:spcAft>
                <a:spcPts val="0"/>
              </a:spcAft>
              <a:buFont typeface="Wingdings" panose="05000000000000000000" pitchFamily="2" charset="2"/>
              <a:buChar char="§"/>
            </a:pPr>
            <a:r>
              <a:rPr lang="en-US" sz="1600" b="1" dirty="0">
                <a:solidFill>
                  <a:schemeClr val="accent1"/>
                </a:solidFill>
              </a:rPr>
              <a:t>New BEL Road has the least </a:t>
            </a:r>
            <a:r>
              <a:rPr lang="en-US" sz="1600" dirty="0"/>
              <a:t>number of restaurants, followed by Banashankari.</a:t>
            </a:r>
          </a:p>
          <a:p>
            <a:pPr marL="285750" lvl="0" indent="-285750" algn="l" rtl="0">
              <a:spcBef>
                <a:spcPts val="600"/>
              </a:spcBef>
              <a:spcAft>
                <a:spcPts val="0"/>
              </a:spcAft>
              <a:buFont typeface="Wingdings" panose="05000000000000000000" pitchFamily="2" charset="2"/>
              <a:buChar char="§"/>
            </a:pPr>
            <a:r>
              <a:rPr lang="en-US" sz="1600" dirty="0"/>
              <a:t>It seems that the main foodies live in BTM and Koramangala.</a:t>
            </a:r>
          </a:p>
          <a:p>
            <a:pPr marL="114300" indent="0">
              <a:buNone/>
            </a:pPr>
            <a:endParaRPr lang="en-IN" dirty="0"/>
          </a:p>
        </p:txBody>
      </p:sp>
      <p:sp>
        <p:nvSpPr>
          <p:cNvPr id="5" name="Slide Number Placeholder 4">
            <a:extLst>
              <a:ext uri="{FF2B5EF4-FFF2-40B4-BE49-F238E27FC236}">
                <a16:creationId xmlns:a16="http://schemas.microsoft.com/office/drawing/2014/main" id="{D5D9A25C-6AF2-4D7F-B5ED-F6EA7BD917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graphicFrame>
        <p:nvGraphicFramePr>
          <p:cNvPr id="10" name="Content Placeholder 14">
            <a:extLst>
              <a:ext uri="{FF2B5EF4-FFF2-40B4-BE49-F238E27FC236}">
                <a16:creationId xmlns:a16="http://schemas.microsoft.com/office/drawing/2014/main" id="{9D1F5D4A-E717-430A-A692-C5E1A39BFD26}"/>
              </a:ext>
            </a:extLst>
          </p:cNvPr>
          <p:cNvGraphicFramePr>
            <a:graphicFrameLocks/>
          </p:cNvGraphicFramePr>
          <p:nvPr>
            <p:extLst>
              <p:ext uri="{D42A27DB-BD31-4B8C-83A1-F6EECF244321}">
                <p14:modId xmlns:p14="http://schemas.microsoft.com/office/powerpoint/2010/main" val="2067988724"/>
              </p:ext>
            </p:extLst>
          </p:nvPr>
        </p:nvGraphicFramePr>
        <p:xfrm>
          <a:off x="4111725" y="1584700"/>
          <a:ext cx="4796055" cy="3219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87782293"/>
      </p:ext>
    </p:extLst>
  </p:cSld>
  <p:clrMapOvr>
    <a:masterClrMapping/>
  </p:clrMapOvr>
  <p:transition spd="slow">
    <p:comb/>
  </p:transition>
</p:sld>
</file>

<file path=ppt/theme/theme1.xml><?xml version="1.0" encoding="utf-8"?>
<a:theme xmlns:a="http://schemas.openxmlformats.org/drawingml/2006/main" name="Fidele template">
  <a:themeElements>
    <a:clrScheme name="Custom 347">
      <a:dk1>
        <a:srgbClr val="000000"/>
      </a:dk1>
      <a:lt1>
        <a:srgbClr val="FFFFFF"/>
      </a:lt1>
      <a:dk2>
        <a:srgbClr val="3F3F3F"/>
      </a:dk2>
      <a:lt2>
        <a:srgbClr val="F3F3F3"/>
      </a:lt2>
      <a:accent1>
        <a:srgbClr val="FF004E"/>
      </a:accent1>
      <a:accent2>
        <a:srgbClr val="901829"/>
      </a:accent2>
      <a:accent3>
        <a:srgbClr val="B958C2"/>
      </a:accent3>
      <a:accent4>
        <a:srgbClr val="5B8FDD"/>
      </a:accent4>
      <a:accent5>
        <a:srgbClr val="7CB652"/>
      </a:accent5>
      <a:accent6>
        <a:srgbClr val="FFB200"/>
      </a:accent6>
      <a:hlink>
        <a:srgbClr val="FF004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698</TotalTime>
  <Words>2123</Words>
  <Application>Microsoft Office PowerPoint</Application>
  <PresentationFormat>On-screen Show (16:9)</PresentationFormat>
  <Paragraphs>272</Paragraphs>
  <Slides>30</Slides>
  <Notes>22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Titillium Web</vt:lpstr>
      <vt:lpstr>Titillium Bd</vt:lpstr>
      <vt:lpstr>Arial</vt:lpstr>
      <vt:lpstr>Wingdings</vt:lpstr>
      <vt:lpstr>Titillium</vt:lpstr>
      <vt:lpstr>Montserrat</vt:lpstr>
      <vt:lpstr>Californian FB</vt:lpstr>
      <vt:lpstr>Calibri</vt:lpstr>
      <vt:lpstr>Sitka Subheading</vt:lpstr>
      <vt:lpstr>Fidele template</vt:lpstr>
      <vt:lpstr>Zomato, Bangalore Data Analysis</vt:lpstr>
      <vt:lpstr>Hello!</vt:lpstr>
      <vt:lpstr>PowerPoint Presentation</vt:lpstr>
      <vt:lpstr>Preface about DATASET</vt:lpstr>
      <vt:lpstr>Attributes of the Dataset</vt:lpstr>
      <vt:lpstr>BUSINESS INSIGHTS  FROM  THE DATASET</vt:lpstr>
      <vt:lpstr>1. No. of restaurants having the option for  online ordering</vt:lpstr>
      <vt:lpstr>2. No. of restaurants having the option to book a table</vt:lpstr>
      <vt:lpstr>3. No. of restaurants in each city</vt:lpstr>
      <vt:lpstr>4. No. of restaurants for each rating</vt:lpstr>
      <vt:lpstr>PowerPoint Presentation</vt:lpstr>
      <vt:lpstr>PowerPoint Presentation</vt:lpstr>
      <vt:lpstr>5. Top 10 types of restaurant which have the highest no. of restaurant</vt:lpstr>
      <vt:lpstr>6. Ten types which have the least number of restaurants</vt:lpstr>
      <vt:lpstr>7. Number of restaurants for different average costs</vt:lpstr>
      <vt:lpstr>8. Top 10 cuisines that are offered by the maximum number of restaurants</vt:lpstr>
      <vt:lpstr>Worth Discussing</vt:lpstr>
      <vt:lpstr>PowerPoint Presentation</vt:lpstr>
      <vt:lpstr>10. Top 50 rated vs 50 least rated restaurants</vt:lpstr>
      <vt:lpstr>10. Top 50 rated vs 50 least rated restaurants</vt:lpstr>
      <vt:lpstr>Top rated and voted restaurant</vt:lpstr>
      <vt:lpstr>Byg Brewski Brewing Company </vt:lpstr>
      <vt:lpstr>PowerPoint Presentation</vt:lpstr>
      <vt:lpstr>11. Which city is costlier in terms of food, and which are not with respect to average cost for each city?</vt:lpstr>
      <vt:lpstr>12. Which city has the highest number of restaurants with high ratings?</vt:lpstr>
      <vt:lpstr>13. Top 10 dishes  liked by the citizens  of Bangalore</vt:lpstr>
      <vt:lpstr>14. Top restaurants serving Most liked dish 'Biryani' , along with their ratings and average cost</vt:lpstr>
      <vt:lpstr>Worth Discussing</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Zomato, Bangalore Data Analysis</dc:title>
  <dc:creator>Sreya Basak</dc:creator>
  <cp:lastModifiedBy>Sreya Basak</cp:lastModifiedBy>
  <cp:revision>67</cp:revision>
  <dcterms:modified xsi:type="dcterms:W3CDTF">2021-05-18T16:42:20Z</dcterms:modified>
</cp:coreProperties>
</file>